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Action2.xml" ContentType="application/vnd.ms-office.inkAction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7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340" r:id="rId18"/>
    <p:sldId id="341" r:id="rId19"/>
    <p:sldId id="273" r:id="rId20"/>
    <p:sldId id="274" r:id="rId21"/>
    <p:sldId id="275" r:id="rId22"/>
    <p:sldId id="297" r:id="rId23"/>
    <p:sldId id="276" r:id="rId24"/>
    <p:sldId id="277" r:id="rId25"/>
    <p:sldId id="282" r:id="rId26"/>
    <p:sldId id="321" r:id="rId27"/>
    <p:sldId id="322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323" r:id="rId37"/>
    <p:sldId id="324" r:id="rId38"/>
    <p:sldId id="325" r:id="rId39"/>
    <p:sldId id="326" r:id="rId40"/>
    <p:sldId id="327" r:id="rId41"/>
    <p:sldId id="328" r:id="rId42"/>
    <p:sldId id="333" r:id="rId43"/>
    <p:sldId id="329" r:id="rId44"/>
    <p:sldId id="335" r:id="rId45"/>
    <p:sldId id="330" r:id="rId46"/>
    <p:sldId id="337" r:id="rId47"/>
    <p:sldId id="331" r:id="rId48"/>
    <p:sldId id="332" r:id="rId49"/>
    <p:sldId id="338" r:id="rId50"/>
    <p:sldId id="339" r:id="rId51"/>
    <p:sldId id="293" r:id="rId52"/>
    <p:sldId id="294" r:id="rId53"/>
    <p:sldId id="295" r:id="rId54"/>
    <p:sldId id="296" r:id="rId55"/>
    <p:sldId id="307" r:id="rId56"/>
    <p:sldId id="308" r:id="rId57"/>
    <p:sldId id="299" r:id="rId58"/>
    <p:sldId id="309" r:id="rId59"/>
    <p:sldId id="342" r:id="rId60"/>
    <p:sldId id="343" r:id="rId61"/>
    <p:sldId id="310" r:id="rId62"/>
    <p:sldId id="311" r:id="rId63"/>
    <p:sldId id="312" r:id="rId64"/>
    <p:sldId id="300" r:id="rId65"/>
    <p:sldId id="313" r:id="rId66"/>
    <p:sldId id="314" r:id="rId67"/>
    <p:sldId id="315" r:id="rId68"/>
    <p:sldId id="316" r:id="rId69"/>
    <p:sldId id="317" r:id="rId70"/>
    <p:sldId id="301" r:id="rId71"/>
    <p:sldId id="318" r:id="rId72"/>
    <p:sldId id="319" r:id="rId73"/>
    <p:sldId id="302" r:id="rId74"/>
    <p:sldId id="320" r:id="rId75"/>
    <p:sldId id="303" r:id="rId76"/>
    <p:sldId id="304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53.35938" units="1/cm"/>
          <inkml:channelProperty channel="Y" name="resolution" value="53.33333" units="1/cm"/>
          <inkml:channelProperty channel="T" name="resolution" value="1" units="1/dev"/>
        </inkml:channelProperties>
      </inkml:inkSource>
      <inkml:timestamp xml:id="ts0" timeString="2020-05-18T04:25:28.2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503">
    <iact:property name="dataType"/>
    <iact:actionData xml:id="d0">
      <inkml:trace xmlns:inkml="http://www.w3.org/2003/InkML" xml:id="stk0" contextRef="#ctx0" brushRef="#br0">3129 8656 0,'70'0'171,"-1"0"-167,36 0 7,34 0-3,-70 0 1,35 0-2,1 0 2,-70 0-2,34 0 2,1 0-2,-1 0 1,-34 0 0,0 0 0,34 0 1,-34 0 6,0 0-7,0 0 8,-1 0 23</inkml:trace>
    </iact:actionData>
  </iact:action>
  <iact:action type="add" startTime="31655">
    <iact:property name="dataType"/>
    <iact:actionData xml:id="d1">
      <inkml:trace xmlns:inkml="http://www.w3.org/2003/InkML" xml:id="stk1" contextRef="#ctx0" brushRef="#br0">6815 8552 0,'139'0'161,"-104"0"-152,139 0-2,-1 0 2,71 0-2,-70 0 1,69 0 0,-34 0 1,-105 0-2,35 0 1,-69 0 0,34 0 0,-35 0 0,-34 0-3,35 0 6,-35 0-3,-1 0 6,36 0-5,-35 0 9,-1 0-11,36 0 0,-35 0 11,34 0-11,-34 0 8,0 0-6,0 0 8</inkml:trace>
    </iact:actionData>
  </iact:action>
  <iact:action type="add" startTime="39934">
    <iact:property name="dataType"/>
    <iact:actionData xml:id="d2">
      <inkml:trace xmlns:inkml="http://www.w3.org/2003/InkML" xml:id="stk2" contextRef="#ctx0" brushRef="#br0">13039 8482 0,'35'0'704,"-1"0"-654,1 0-18,0 0 16,0 0-39,-1 0 14,36 0-8,-35 0-6,69 0 0,0 0-3,-69 0 4,35 0-5,-36 0 4,1 0-2,0 0 9,0 0-7,0 0 104</inkml:trace>
    </iact:actionData>
  </iact:action>
  <iact:action type="add" startTime="46495">
    <iact:property name="dataType"/>
    <iact:actionData xml:id="d3">
      <inkml:trace xmlns:inkml="http://www.w3.org/2003/InkML" xml:id="stk3" contextRef="#ctx0" brushRef="#br0">4068 10221 0,'35'0'194,"34"0"-182,1 0 1,34 0-8,-69 0 5,69 0-5,-69 0 3,35 0 0,-36 0 8,36 0-8,-35 0 0,34 0 1,-34 0-2,0 0 2,34 0-2,-34 0-1,0 0 4,0 0-2,-1 0 7,36 0 10,-35 0-17,69 0 0,-69 0 0,69 0 0,-34 0 0,-36 34 0,1-34 0,35 0 0,-36 0 0,36 0 0,-35 0 0,34 0 1,1 70-2,-1-70 2,36 0-2,-71 0 3,36 0-4,-35 0 3,0 0-2,34 0 1,-34 0 0,34 0 0,-34 0 0,35 0 0,-1 0 8,1 0-8,-35 0 0,34 0 0,-34 0 0,34 0 0,-34 0 0,35 0 8,-1 0-9,1 0 2,-35 0 0,69 0-2,-35 0 2,1 0-2,34 0 2,1 0-2,34 0 1,-35 0 0,-35 0 0,36 0 0,-1 0 0,-34 0 0,-1 0 0,36 0 0,-71 0 0,71 0 0,34 0 0,-35 0 0,-34 0 0,-1 0 0,35 0 0,-34 0 0,34 0 0,-69 0 0,35 0 0,-1 0 1,-34 0-2,34 0 2,-34 0-2,0 0 1,0 0 0,-1 0 1,1 0-2,0 0 17</inkml:trace>
    </iact:actionData>
  </iact:action>
  <iact:action type="add" startTime="50670">
    <iact:property name="dataType"/>
    <iact:actionData xml:id="d4">
      <inkml:trace xmlns:inkml="http://www.w3.org/2003/InkML" xml:id="stk4" contextRef="#ctx0" brushRef="#br0">13665 10116 0,'104'-69'130,"-69"69"-122,69 0 1,-69 0-3,69 0 3,0 0-1,-69 0 0,70-35 0,-1 35 1,-69 0-2,-1-35 1,1 35 0,35-34 1,-36 34-5,1 0 7,35 0-3,-1 0-1,1-35 3,-1 35-4,1 0 1,-1 0 2,1 0 0,-35 0 7,0 0-10,-1 0 11</inkml:trace>
    </iact:actionData>
  </iact:action>
  <iact:action type="add" startTime="55350">
    <iact:property name="dataType"/>
    <iact:actionData xml:id="d5">
      <inkml:trace xmlns:inkml="http://www.w3.org/2003/InkML" xml:id="stk5" contextRef="#ctx0" brushRef="#br0">4033 11854 0,'139'0'106,"35"0"-98,-104 0-1,69 0 2,-35 0-1,35 0 1,-35 0-2,36 0 1,-36 0-1,35 0 2,-35 0-1,35 0 1,-104 0-2,104 0 2,-35 0-2,-69 0 1,70 0 0,-36 0 1,-34 0-2,69 0 2,-69 0-2,35 0 1,-1 0 0,35 0 0,-34 0-2,34 0 2,-34 0 0,-35 0 0,69 0 0,-35 0 0,1 0 0,34 0 0,1 0 1,-1 35-2,-35-35 2,36 0-2,34 0 2,35 0-2,-35 0 2,69 0-2,1 0 1,-35 0 0,-35 0 0,70 0 0,-70 0 0,0 0 0,-35 0 0,35 0 0,0 0 0,0 0 0,0 0 0,0 0 0,35 0 0,-69 0 0,-36 0 0,35 0 0,-34 0 0,-35 0 1,34 0-2,-34 0 2,0 0-2,0 0 2,-1 0-2,1 0 9,0 0 34</inkml:trace>
    </iact:actionData>
  </iact:action>
  <iact:action type="add" startTime="59382">
    <iact:property name="dataType"/>
    <iact:actionData xml:id="d6">
      <inkml:trace xmlns:inkml="http://www.w3.org/2003/InkML" xml:id="stk6" contextRef="#ctx0" brushRef="#br0">13978 11959 0,'139'0'131,"0"0"-124,35 0 1,-70 0 0,70 0 0,-35 0 1,0 0-2,0 0 2,35 0-2,35 0 1,-70 0 0,34 0 0,36-35 0,-35 35 0,104 0 0,0 0 0,35 0 0,-139 0 0,104 0 0,-104 0 0,0 0 0,-70 0 0,-69 0 0,35 0 7,-36 0 50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53.35938" units="1/cm"/>
          <inkml:channelProperty channel="Y" name="resolution" value="53.33333" units="1/cm"/>
          <inkml:channelProperty channel="T" name="resolution" value="1" units="1/dev"/>
        </inkml:channelProperties>
      </inkml:inkSource>
      <inkml:timestamp xml:id="ts0" timeString="2020-05-18T04:25:28.2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894">
    <iact:property name="dataType"/>
    <iact:actionData xml:id="d0">
      <inkml:trace xmlns:inkml="http://www.w3.org/2003/InkML" xml:id="stk0" contextRef="#ctx0" brushRef="#br0">23018 4867 0,'0'174'72,"0"69"-62,0 70-2,0-69-2,0-1 4,0 0-2,0 35 0,0 35 1,-35 35-2,-69-35 2,0 69-1,34 0 2,35-69-4,35 104 1,0-34 1,0 34 1,0-104-2,0 104 1,0-35 0,35-34 0,35 34 0,-1 1 3,-34-1-5,34 1 2,1-36 0,-70 1-1,70-35 4,-1-105-6,35-34 3,35 35-1,1-1 2,-1 1-2,34-35 2,1 34-2,0 1 2,0-1-2,35 105 2,-35-139-2,-1 0 2,-34 34-4,35-34 5,-35-69-2,70-36 0,34 35 0,-34-69 0,69 0 0,0 0 0,1-35 0,68 0-1,-69 0 1,-69 0 0,139 0 0,-35 0 0,-35-105 1,70 36-2,69-140 3,-35 35-3,209-138 2,-208 68-2,-70-34 2,0 35-2,0-244-2,-105 174 7,1-312-4,-70-36-1,70 1 1,-209 138-1,0-34 1,0 69 0,-279-34 0,71-1 0,-36 1 1,36 104 0,-36 34-2,36 70 1,-140-34 0,0-70 0,-104 139 0,-34-105 1,-71 140-2,244 34 2,-34 1-2,34 34 2,-35 0-2,105 35 2,138 104-2,-34 35 1,-35-104 0,35 69-1,-104-34 2,104 34-1,0 0 0,0 0 0,34 1 0,1-1 0,69 35-1,0 0 1,-34 0 0,34 0 12,-34 0-5,34 0-10,-35 0 13,1 0-9,34 0-2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0B35F-B55B-4C35-A867-B684D5406096}" type="datetimeFigureOut">
              <a:rPr lang="en-ID" smtClean="0"/>
              <a:t>18/05/2020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D5A59-B303-4452-B480-30CCC348548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3483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F604A80-A704-4172-841B-EE74472B26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A152F7-ADDF-480C-846D-EB4104017E3C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FAA349E0-A0BD-45B0-A7CB-E1BC511200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BA9E3908-961B-40A5-BC8C-B8F65323C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ACD6199-1AC0-4B33-AC6D-8CDC305886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8D8AAD-B7A7-4C19-8C20-932AFF27D27E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3ACF2195-9574-47F8-8EF5-4D1F36C5CA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49BCE4EF-14FA-478B-9353-4B07C0F033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B14EDB3-ADB4-4B1E-BB9A-8A27D3AE37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227260-18A3-4F70-BF0C-82E34824A559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D2DD94F1-1C5D-418A-8152-A341CDFD77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505F463B-509E-4E3E-A197-09F5BCEB88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EF37D2B-F43D-438F-9611-AE78DD3B96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9B6A77-5126-4277-B5B1-37A2DEA293F8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A0EA8F44-0598-41A0-9693-6DD3A62FE8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58E6EFB6-1E63-4D2D-B59E-E3C64DB643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E318F6E-568F-4410-855A-6643FE14C1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C68F63-0F27-4274-8D21-932001BEC50C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4B920674-98BA-453A-A0DC-3DE317B0EE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A8CC369E-09FC-4790-ADC2-A029F816F2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77307D8-D293-4F50-BEFC-92D384ADDD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B1ED5C-4E64-4100-9EF8-D48BA6F03FDA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79C39213-00CD-423F-96C0-1F2D28A08E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1F15814F-CB83-421C-BD52-9BBEACE905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3C4138C-1294-4E89-B79E-0F30009061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2F6A19-855F-4363-BB6F-B6886FEA4BCF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0468EA77-A7E3-48EA-BCAF-4848135282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73EE5BB4-36EF-43DA-B2C1-24EB014B2B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F284815-44F4-4A28-8422-4BF6839562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64FFBB-E1B0-49C0-A7DA-5F9CFD1546F8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FF1ADB9E-A729-4C31-83BA-D01CDDD0B5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07A0397A-3750-4C97-8058-58CC5FAA69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E4F1ED9-E5AC-4AA6-AD68-34916676E8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5E1841-A318-47CE-B1F7-B70A5F56F009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A8032C0F-8DB3-46AE-BA98-BC859C38D7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A81CB86C-334B-4BB2-B0B0-BB2EDFB732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93A5722-B18E-48F0-9AB5-0BF8F2DB7D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124506-BA52-4FF9-ACCA-DB094A11F39A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EBC57E98-D932-45B6-91B5-E7F6C6343A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>
            <a:extLst>
              <a:ext uri="{FF2B5EF4-FFF2-40B4-BE49-F238E27FC236}">
                <a16:creationId xmlns:a16="http://schemas.microsoft.com/office/drawing/2014/main" id="{0C0A54C4-A907-4525-842C-220D3129AA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2159CB7-B62C-4730-A31E-6F857C6C45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B969F3-5EC2-4E71-BCAE-A32897CC12DF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17245418-E12A-4015-9A68-B0700FE89A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D9CA257C-0902-4BA2-957C-83A4FCAD12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3C6DEA2-7A84-4FCE-A772-13306489A9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8D4EE4-0626-4155-9351-4A7635FA4E3E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02BF02D1-8DE7-4B70-BBB7-E261BA2B62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72DE9BC2-3196-4ADC-9100-6F9B37A29A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D2EEB40-EC32-4F3F-AB70-195ABD67CD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CA0B80-523C-463C-883D-1EB06D65DE50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4BAC0A7E-A6A0-4C68-B6CA-B7BEF21E27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15EDF2CB-9C80-452A-9045-1E28FCDE8B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98BB77B-7F4D-415B-895F-B2ED86626C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1F0143-ED9C-41E7-A593-BFA2DE5F3286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2E9EFF2F-4933-4FC6-985F-8781EA3DBD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73ABAC68-AA28-45C1-BC16-9A738190C7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608BCF2-35F3-47CC-A712-AEC8EB1F4F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88BC21-16FA-40D2-89E0-547E08C20B3E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396C49B5-FB59-470A-9107-877D4A7F97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>
            <a:extLst>
              <a:ext uri="{FF2B5EF4-FFF2-40B4-BE49-F238E27FC236}">
                <a16:creationId xmlns:a16="http://schemas.microsoft.com/office/drawing/2014/main" id="{DAC6C993-F14E-485E-981C-87009F15D0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E4DB7D7-F9B1-492F-B8FE-811E5A95D8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33D94E-96AE-4A07-B3D1-842EA37ED876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72D339B2-103F-4307-BF98-A3E4C85426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>
            <a:extLst>
              <a:ext uri="{FF2B5EF4-FFF2-40B4-BE49-F238E27FC236}">
                <a16:creationId xmlns:a16="http://schemas.microsoft.com/office/drawing/2014/main" id="{9A6BD715-4AA4-457B-8C18-3FACC69E0A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23D6261-76B8-4772-B7F0-0EE020C0A2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011477-4DE6-47B8-9BAE-3220B20D6976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2EC96C83-E033-47C9-95C7-CA38632176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EFEF70DF-1FCE-4F09-A565-7E4365A36E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BD0BB0E-652C-49ED-9D77-ADD6958F47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A86B00-0C7D-43B0-9B55-D4A394074F7F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9CBFB80F-FF72-4E2E-9D03-2CD086D1FF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>
            <a:extLst>
              <a:ext uri="{FF2B5EF4-FFF2-40B4-BE49-F238E27FC236}">
                <a16:creationId xmlns:a16="http://schemas.microsoft.com/office/drawing/2014/main" id="{64BF8483-C29D-40CE-AB25-06B3A41C14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1212F5D-9BA0-4B09-8F12-4013789382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9C3C65-B066-4F5D-A5A6-E2A83B8CB046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9DDE1D83-DDF3-4D84-BDD4-F6014AC97D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8F3A89DC-BF3B-495B-A417-2119AAD138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2277079-412A-45CD-8E27-D698E632A6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23576C-77F5-4F02-9E64-5A221D80D58C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0983E9D2-CFCB-4EDE-9B67-B55AE95AF4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>
            <a:extLst>
              <a:ext uri="{FF2B5EF4-FFF2-40B4-BE49-F238E27FC236}">
                <a16:creationId xmlns:a16="http://schemas.microsoft.com/office/drawing/2014/main" id="{1CD3659D-C5F7-45C3-BCE9-BB6ED032F7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4E08932-2E86-4862-B1D8-5DFFA83D60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3EE66C-17A1-4335-B03C-0619D9C053D4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02523502-7BE2-4AE3-9C60-0C81B4475E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2CA9F524-8ACE-43A3-AECB-DF7D37B83D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465AA3D-74C5-4E10-817C-AAA2DB98AA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B7F2B7-ED89-4238-B3AC-8CAEC9AB4F79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4C66BC4B-4A3C-46E6-B140-3BC7C7C085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>
            <a:extLst>
              <a:ext uri="{FF2B5EF4-FFF2-40B4-BE49-F238E27FC236}">
                <a16:creationId xmlns:a16="http://schemas.microsoft.com/office/drawing/2014/main" id="{C3B362E5-82A2-4661-843F-823A6A1BB3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4B7B594-4B52-4B90-84EF-AD62537926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A071DC-A021-49D8-BE7C-78D1BA3631BE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45DA839F-5E19-4CFE-B564-18289E55E7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F094BD30-5F6A-4A85-ACF7-9D26407761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8C14922-49B9-457D-8C06-BC217F45BF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A85631-1715-467D-80FC-70ACDBC9C790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372B9CF7-F57A-4DE8-B9F7-B94091B7F2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>
            <a:extLst>
              <a:ext uri="{FF2B5EF4-FFF2-40B4-BE49-F238E27FC236}">
                <a16:creationId xmlns:a16="http://schemas.microsoft.com/office/drawing/2014/main" id="{BA8090DD-ACE1-4F78-AE8E-CEA3C251CD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AA98F4F-9430-40AC-BE20-F1B2FC5233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E7730B6-D5AE-4BB7-B6B9-B0B43F53B832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898EC1CA-56B0-4956-AF4E-4BF7D8BE2B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>
            <a:extLst>
              <a:ext uri="{FF2B5EF4-FFF2-40B4-BE49-F238E27FC236}">
                <a16:creationId xmlns:a16="http://schemas.microsoft.com/office/drawing/2014/main" id="{0D9CDF9B-4C0E-435E-9B38-F0AAFEB00A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A49DFBF-2873-451B-AC41-2A90D118D2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677B9E-AA69-4ABC-A304-94DDD44D16E8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117903F6-53AA-4F12-90C6-8E475AC7C5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FE95A0DC-1FCF-406B-AA31-3950BCD537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16CE130-FA91-42DF-A644-7AF9CF62A4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C2B8C6-D738-4E35-81C2-5A8EE8006899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B2D08D5C-F8AC-4C70-9C1F-AC57C51B00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>
            <a:extLst>
              <a:ext uri="{FF2B5EF4-FFF2-40B4-BE49-F238E27FC236}">
                <a16:creationId xmlns:a16="http://schemas.microsoft.com/office/drawing/2014/main" id="{EB849B50-7622-48AD-A213-4125F475D2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A50E85B-F9BD-4C7C-9CE1-1E58F61605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247F45-FEF4-4E23-B0F4-AA45273A7CCA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54626" name="Rectangle 2">
            <a:extLst>
              <a:ext uri="{FF2B5EF4-FFF2-40B4-BE49-F238E27FC236}">
                <a16:creationId xmlns:a16="http://schemas.microsoft.com/office/drawing/2014/main" id="{4CD3511C-C7C0-4944-82C7-4849FAC23D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F0AEA88E-0ED9-43A8-BCC2-E9B94132B2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D428F16-AF55-4718-BCA4-A4C69BFEF2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DF7336-B521-47F5-9F97-12E2B8CE83C7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0EC86C70-CE71-4602-A2E4-00CABEFDCC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88900C06-868E-4BA8-8A92-10C1DB9953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FF6AE58-C119-47E9-AB2C-BEBD2B1061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F600F3-F5AF-4DBE-B7E7-7362B7C7E062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92965077-669F-4D75-917F-4F4531D15F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0B9F2091-0F8C-48F3-AFA9-C2D9ABC8C6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FF091C5-9A7D-4EB2-AC35-D36265CE03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AFA217-082F-4086-9B08-8F1BAA077662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E8F03C09-0D2E-4E71-A16B-0953AF3851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5E4B10FD-E9D7-49AC-9794-ADA30FDA68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9DC9990-7C18-4ED3-A814-3B4D8E0847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E3D97D-C2D1-40F5-9429-3EDF4F930675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3A16CAC2-EA6C-499A-82FD-ED55899BFD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112EC95C-BCC3-4E86-92A3-8974851B1B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C99EF9B-8A6F-4F67-981A-66463CB981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9B769A-2FC6-4194-B007-BB0CB3CDBF08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BA0F4DD6-7E3E-4276-8C6F-73E714C8E3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5D893875-A08B-4C8C-B4E3-FE7656E6A9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1E34236-184D-4773-9E06-FF8912F222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6EFBC0-D09B-4A16-9C12-7795D964CE4A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ECB8F2D9-7267-4EA2-9FD5-88F678C221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25EA9F0E-FE91-4863-8A83-4197B35E5E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89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82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74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3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59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79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79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35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63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49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3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38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67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microsoft.com/office/2011/relationships/inkAction" Target="../ink/inkAction2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microsoft.com/office/2011/relationships/inkAction" Target="../ink/inkAction1.xml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m4a"/><Relationship Id="rId1" Type="http://schemas.microsoft.com/office/2007/relationships/media" Target="../media/media5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2.m4a"/><Relationship Id="rId1" Type="http://schemas.microsoft.com/office/2007/relationships/media" Target="../media/media5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3.m4a"/><Relationship Id="rId1" Type="http://schemas.microsoft.com/office/2007/relationships/media" Target="../media/media53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4.m4a"/><Relationship Id="rId1" Type="http://schemas.microsoft.com/office/2007/relationships/media" Target="../media/media54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5.m4a"/><Relationship Id="rId1" Type="http://schemas.microsoft.com/office/2007/relationships/media" Target="../media/media55.m4a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6.m4a"/><Relationship Id="rId1" Type="http://schemas.microsoft.com/office/2007/relationships/media" Target="../media/media56.m4a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7.m4a"/><Relationship Id="rId1" Type="http://schemas.microsoft.com/office/2007/relationships/media" Target="../media/media57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8.m4a"/><Relationship Id="rId1" Type="http://schemas.microsoft.com/office/2007/relationships/media" Target="../media/media58.m4a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9.m4a"/><Relationship Id="rId1" Type="http://schemas.microsoft.com/office/2007/relationships/media" Target="../media/media59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0.m4a"/><Relationship Id="rId1" Type="http://schemas.microsoft.com/office/2007/relationships/media" Target="../media/media60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1.m4a"/><Relationship Id="rId1" Type="http://schemas.microsoft.com/office/2007/relationships/media" Target="../media/media61.m4a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2.m4a"/><Relationship Id="rId1" Type="http://schemas.microsoft.com/office/2007/relationships/media" Target="../media/media62.m4a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3.m4a"/><Relationship Id="rId1" Type="http://schemas.microsoft.com/office/2007/relationships/media" Target="../media/media63.m4a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4.m4a"/><Relationship Id="rId1" Type="http://schemas.microsoft.com/office/2007/relationships/media" Target="../media/media64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5.m4a"/><Relationship Id="rId1" Type="http://schemas.microsoft.com/office/2007/relationships/media" Target="../media/media65.m4a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6.m4a"/><Relationship Id="rId1" Type="http://schemas.microsoft.com/office/2007/relationships/media" Target="../media/media66.m4a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7.m4a"/><Relationship Id="rId1" Type="http://schemas.microsoft.com/office/2007/relationships/media" Target="../media/media67.m4a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8.m4a"/><Relationship Id="rId1" Type="http://schemas.microsoft.com/office/2007/relationships/media" Target="../media/media68.m4a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9.m4a"/><Relationship Id="rId1" Type="http://schemas.microsoft.com/office/2007/relationships/media" Target="../media/media69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0.m4a"/><Relationship Id="rId1" Type="http://schemas.microsoft.com/office/2007/relationships/media" Target="../media/media70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1.m4a"/><Relationship Id="rId1" Type="http://schemas.microsoft.com/office/2007/relationships/media" Target="../media/media71.m4a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2.m4a"/><Relationship Id="rId1" Type="http://schemas.microsoft.com/office/2007/relationships/media" Target="../media/media72.m4a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3.m4a"/><Relationship Id="rId1" Type="http://schemas.microsoft.com/office/2007/relationships/media" Target="../media/media73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4.m4a"/><Relationship Id="rId1" Type="http://schemas.microsoft.com/office/2007/relationships/media" Target="../media/media74.m4a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5.m4a"/><Relationship Id="rId1" Type="http://schemas.microsoft.com/office/2007/relationships/media" Target="../media/media75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6.m4a"/><Relationship Id="rId1" Type="http://schemas.microsoft.com/office/2007/relationships/media" Target="../media/media76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3952AA-5BCC-40B2-BF6E-1B37B2CF42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7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B19DCF-71EF-4CA5-A26D-03C7762BCF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2383" y="1029364"/>
            <a:ext cx="7909428" cy="1341624"/>
          </a:xfrm>
        </p:spPr>
        <p:txBody>
          <a:bodyPr anchor="b">
            <a:normAutofit/>
          </a:bodyPr>
          <a:lstStyle/>
          <a:p>
            <a:r>
              <a:rPr lang="en-US" altLang="en-US" sz="5400" dirty="0"/>
              <a:t>Parallel Processing</a:t>
            </a:r>
            <a:endParaRPr lang="en-ID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C49CC-B4BA-4CC3-9497-355F62D4D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370988"/>
            <a:ext cx="3957144" cy="646785"/>
          </a:xfrm>
        </p:spPr>
        <p:txBody>
          <a:bodyPr>
            <a:normAutofit fontScale="55000" lnSpcReduction="20000"/>
          </a:bodyPr>
          <a:lstStyle/>
          <a:p>
            <a:r>
              <a:rPr lang="en-US" altLang="en-US" sz="2000" dirty="0"/>
              <a:t>William Stallings </a:t>
            </a:r>
            <a:br>
              <a:rPr lang="en-US" altLang="en-US" sz="2000" dirty="0"/>
            </a:br>
            <a:r>
              <a:rPr lang="en-US" altLang="en-US" sz="2000" dirty="0"/>
              <a:t>Computer Organization </a:t>
            </a:r>
            <a:br>
              <a:rPr lang="en-US" altLang="en-US" sz="2000" dirty="0"/>
            </a:br>
            <a:r>
              <a:rPr lang="en-US" altLang="en-US" sz="2000" dirty="0"/>
              <a:t>and Architecture</a:t>
            </a:r>
            <a:br>
              <a:rPr lang="en-US" altLang="en-US" sz="2000" dirty="0"/>
            </a:br>
            <a:r>
              <a:rPr lang="en-US" altLang="en-US" sz="2000" dirty="0"/>
              <a:t>8</a:t>
            </a:r>
            <a:r>
              <a:rPr lang="en-US" altLang="en-US" sz="2000" baseline="30000" dirty="0"/>
              <a:t>th</a:t>
            </a:r>
            <a:r>
              <a:rPr lang="en-US" altLang="en-US" sz="2000" dirty="0"/>
              <a:t> Edition</a:t>
            </a:r>
            <a:endParaRPr lang="en-ID" sz="20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1E6B3FF-EDAF-4A84-9C99-1EFD6135B9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43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73"/>
    </mc:Choice>
    <mc:Fallback>
      <p:transition spd="slow" advTm="44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930112BD-52A8-474C-87FE-9E490089FA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Tightly Coupled - NUMA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2648B41A-94F1-4958-ABC6-0BCC69C13D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Nonuniform memory access</a:t>
            </a:r>
          </a:p>
          <a:p>
            <a:r>
              <a:rPr lang="en-US" altLang="en-US"/>
              <a:t>Access times to different regions of memroy may differ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ABD362E-91E7-4655-A42F-2B28A973EE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88"/>
    </mc:Choice>
    <mc:Fallback>
      <p:transition spd="slow" advTm="12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0B8E1752-9002-48AB-A5C6-EE81E58C1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Loosely Coupled - Clusters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E5763AE0-28C5-4727-A3F2-2F4BB96FB8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Collection of independent uniprocessors or SMPs</a:t>
            </a:r>
          </a:p>
          <a:p>
            <a:r>
              <a:rPr lang="en-US" altLang="en-US"/>
              <a:t>Interconnected to form a cluster</a:t>
            </a:r>
          </a:p>
          <a:p>
            <a:r>
              <a:rPr lang="en-US" altLang="en-US"/>
              <a:t>Communication via fixed path or network connections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0F95E15-4689-4884-806B-455BD0791F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38"/>
    </mc:Choice>
    <mc:Fallback>
      <p:transition spd="slow" advTm="15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772C7F53-401D-4F27-A617-6611A64838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Parallel Organizations - SISD</a:t>
            </a:r>
          </a:p>
        </p:txBody>
      </p:sp>
      <p:pic>
        <p:nvPicPr>
          <p:cNvPr id="80900" name="Picture 4">
            <a:extLst>
              <a:ext uri="{FF2B5EF4-FFF2-40B4-BE49-F238E27FC236}">
                <a16:creationId xmlns:a16="http://schemas.microsoft.com/office/drawing/2014/main" id="{2E0B09AE-74EA-4C15-B2B4-779DB29E0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8" r="53534" b="71756"/>
          <a:stretch>
            <a:fillRect/>
          </a:stretch>
        </p:blipFill>
        <p:spPr bwMode="auto">
          <a:xfrm>
            <a:off x="2862264" y="2541588"/>
            <a:ext cx="6205537" cy="157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8731BDA-79E5-4865-939E-E9C161E0FC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46"/>
    </mc:Choice>
    <mc:Fallback>
      <p:transition spd="slow" advTm="20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CF6B8986-2E03-486B-B976-EFCDF509A1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Parallel Organizations - SIMD</a:t>
            </a:r>
          </a:p>
        </p:txBody>
      </p:sp>
      <p:pic>
        <p:nvPicPr>
          <p:cNvPr id="81924" name="Picture 4">
            <a:extLst>
              <a:ext uri="{FF2B5EF4-FFF2-40B4-BE49-F238E27FC236}">
                <a16:creationId xmlns:a16="http://schemas.microsoft.com/office/drawing/2014/main" id="{80FCC421-89F7-48AF-8DC2-D962ECB21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65266"/>
          <a:stretch>
            <a:fillRect/>
          </a:stretch>
        </p:blipFill>
        <p:spPr bwMode="auto">
          <a:xfrm>
            <a:off x="2362200" y="2209800"/>
            <a:ext cx="7086600" cy="379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67F5BDF-3C6B-4D15-B2FE-8E37FCF985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73"/>
    </mc:Choice>
    <mc:Fallback>
      <p:transition spd="slow" advTm="24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BCE1A1A2-842E-44FF-A94A-02E11E6EE2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Parallel Organizations - MIMD Shared Memory</a:t>
            </a:r>
          </a:p>
        </p:txBody>
      </p:sp>
      <p:pic>
        <p:nvPicPr>
          <p:cNvPr id="82948" name="Picture 4">
            <a:extLst>
              <a:ext uri="{FF2B5EF4-FFF2-40B4-BE49-F238E27FC236}">
                <a16:creationId xmlns:a16="http://schemas.microsoft.com/office/drawing/2014/main" id="{4C316B94-701F-4957-AE08-A0C0335C8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93" r="55891" b="19466"/>
          <a:stretch>
            <a:fillRect/>
          </a:stretch>
        </p:blipFill>
        <p:spPr bwMode="auto">
          <a:xfrm>
            <a:off x="2743200" y="1846264"/>
            <a:ext cx="6510338" cy="417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B6C4027-2E86-4B9F-A8F5-8DA3BFE5B3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87"/>
    </mc:Choice>
    <mc:Fallback>
      <p:transition spd="slow" advTm="13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5C977262-4CBC-48E2-BCD1-196FFA9A35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Parallel Organizations - MIMD</a:t>
            </a:r>
            <a:br>
              <a:rPr lang="en-US" altLang="en-US"/>
            </a:br>
            <a:r>
              <a:rPr lang="en-US" altLang="en-US"/>
              <a:t>Distributed Memory</a:t>
            </a:r>
          </a:p>
        </p:txBody>
      </p:sp>
      <p:pic>
        <p:nvPicPr>
          <p:cNvPr id="83972" name="Picture 4">
            <a:extLst>
              <a:ext uri="{FF2B5EF4-FFF2-40B4-BE49-F238E27FC236}">
                <a16:creationId xmlns:a16="http://schemas.microsoft.com/office/drawing/2014/main" id="{808B3E5A-0884-4E6E-9F71-3CF736D47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3002" b="19466"/>
          <a:stretch>
            <a:fillRect/>
          </a:stretch>
        </p:blipFill>
        <p:spPr bwMode="auto">
          <a:xfrm>
            <a:off x="2590800" y="1882776"/>
            <a:ext cx="7010400" cy="406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9025B58-174F-4935-9F5A-C4AFF2E45D5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61200" y="1752120"/>
              <a:ext cx="3530520" cy="4405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9025B58-174F-4935-9F5A-C4AFF2E45D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51840" y="1742760"/>
                <a:ext cx="3549240" cy="4424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569F38C-6D06-4224-A8EC-E6B829315B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43"/>
    </mc:Choice>
    <mc:Fallback>
      <p:transition spd="slow" advTm="15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6" name="Rectangle 4">
            <a:extLst>
              <a:ext uri="{FF2B5EF4-FFF2-40B4-BE49-F238E27FC236}">
                <a16:creationId xmlns:a16="http://schemas.microsoft.com/office/drawing/2014/main" id="{CBD0EA2B-4463-4F9A-9A9A-3CF89D9EC2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Symmetric Multiprocessors</a:t>
            </a:r>
          </a:p>
        </p:txBody>
      </p:sp>
      <p:sp>
        <p:nvSpPr>
          <p:cNvPr id="84997" name="Rectangle 5">
            <a:extLst>
              <a:ext uri="{FF2B5EF4-FFF2-40B4-BE49-F238E27FC236}">
                <a16:creationId xmlns:a16="http://schemas.microsoft.com/office/drawing/2014/main" id="{9AC8A83A-7CC2-4BCC-95F2-306EE8FBA2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/>
              <a:t>A stand alone computer with the following characteristics</a:t>
            </a:r>
          </a:p>
          <a:p>
            <a:pPr lvl="1"/>
            <a:r>
              <a:rPr lang="en-US" altLang="en-US" sz="2000"/>
              <a:t>Two or more similar processors of comparable capacity</a:t>
            </a:r>
          </a:p>
          <a:p>
            <a:pPr lvl="1"/>
            <a:r>
              <a:rPr lang="en-US" altLang="en-US" sz="2000"/>
              <a:t>Processors share same memory and I/O</a:t>
            </a:r>
          </a:p>
          <a:p>
            <a:pPr lvl="1"/>
            <a:r>
              <a:rPr lang="en-US" altLang="en-US" sz="2000"/>
              <a:t>Processors are connected by a bus or other internal connection</a:t>
            </a:r>
          </a:p>
          <a:p>
            <a:pPr lvl="1"/>
            <a:r>
              <a:rPr lang="en-US" altLang="en-US" sz="2000"/>
              <a:t>Memory access time is approximately the same for each processor</a:t>
            </a:r>
          </a:p>
          <a:p>
            <a:pPr lvl="1"/>
            <a:r>
              <a:rPr lang="en-US" altLang="en-US" sz="2000"/>
              <a:t>All processors share access to I/O</a:t>
            </a:r>
          </a:p>
          <a:p>
            <a:pPr lvl="2"/>
            <a:r>
              <a:rPr lang="en-US" altLang="en-US" sz="1800"/>
              <a:t>Either through same channels or different channels giving paths to same devices</a:t>
            </a:r>
          </a:p>
          <a:p>
            <a:pPr lvl="1"/>
            <a:r>
              <a:rPr lang="en-US" altLang="en-US" sz="2000"/>
              <a:t>All processors can perform the same functions (hence symmetric)</a:t>
            </a:r>
          </a:p>
          <a:p>
            <a:pPr lvl="1"/>
            <a:r>
              <a:rPr lang="en-US" altLang="en-US" sz="2000"/>
              <a:t>System controlled by integrated operating system</a:t>
            </a:r>
          </a:p>
          <a:p>
            <a:pPr lvl="2"/>
            <a:r>
              <a:rPr lang="en-US" altLang="en-US" sz="1800"/>
              <a:t>providing interaction between processors </a:t>
            </a:r>
          </a:p>
          <a:p>
            <a:pPr lvl="2"/>
            <a:r>
              <a:rPr lang="en-US" altLang="en-US" sz="1800"/>
              <a:t>Interaction at job, task, file and data element levels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4EA17F3-1D6B-41CA-8186-CF9EA36243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75"/>
    </mc:Choice>
    <mc:Fallback>
      <p:transition spd="slow" advTm="41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>
            <a:extLst>
              <a:ext uri="{FF2B5EF4-FFF2-40B4-BE49-F238E27FC236}">
                <a16:creationId xmlns:a16="http://schemas.microsoft.com/office/drawing/2014/main" id="{E4D1AA7F-58E2-4845-8F91-4FFB31D8E2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Multiprogramming and Multiprocessing</a:t>
            </a:r>
          </a:p>
        </p:txBody>
      </p:sp>
      <p:pic>
        <p:nvPicPr>
          <p:cNvPr id="206852" name="Picture 4">
            <a:extLst>
              <a:ext uri="{FF2B5EF4-FFF2-40B4-BE49-F238E27FC236}">
                <a16:creationId xmlns:a16="http://schemas.microsoft.com/office/drawing/2014/main" id="{D160C97A-D300-438D-89C5-7F6A21B9A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4" y="1233488"/>
            <a:ext cx="7342187" cy="539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5585F9D-BB2E-48C7-9F3E-C71418414A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51"/>
    </mc:Choice>
    <mc:Fallback>
      <p:transition spd="slow" advTm="40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45AB02D1-FD8A-402B-AD45-5B3512E0BD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SMP Advantages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40FF5A0E-0035-47B3-8204-675D637B64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/>
              <a:t>Performance</a:t>
            </a:r>
          </a:p>
          <a:p>
            <a:pPr lvl="1"/>
            <a:r>
              <a:rPr lang="en-US" altLang="en-US"/>
              <a:t>If some work can be done in parallel</a:t>
            </a:r>
          </a:p>
          <a:p>
            <a:r>
              <a:rPr lang="en-US" altLang="en-US"/>
              <a:t>Availability</a:t>
            </a:r>
          </a:p>
          <a:p>
            <a:pPr lvl="1"/>
            <a:r>
              <a:rPr lang="en-US" altLang="en-US"/>
              <a:t>Since all processors can perform the same functions, failure of a single processor does not halt the system</a:t>
            </a:r>
          </a:p>
          <a:p>
            <a:r>
              <a:rPr lang="en-US" altLang="en-US"/>
              <a:t>Incremental growth</a:t>
            </a:r>
          </a:p>
          <a:p>
            <a:pPr lvl="1"/>
            <a:r>
              <a:rPr lang="en-US" altLang="en-US"/>
              <a:t>User can enhance performance by adding additional processors</a:t>
            </a:r>
          </a:p>
          <a:p>
            <a:r>
              <a:rPr lang="en-US" altLang="en-US"/>
              <a:t>Scaling</a:t>
            </a:r>
          </a:p>
          <a:p>
            <a:pPr lvl="1"/>
            <a:r>
              <a:rPr lang="en-US" altLang="en-US"/>
              <a:t>Vendors can offer range of products based on number of processors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9B3D443-6CF5-4F24-B80C-E81DE0AB61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12"/>
    </mc:Choice>
    <mc:Fallback>
      <p:transition spd="slow" advTm="49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DA365F75-C0E4-4C42-B113-D4D813408C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Block Diagram of Tightly Coupled Multiprocessor</a:t>
            </a:r>
          </a:p>
        </p:txBody>
      </p:sp>
      <p:pic>
        <p:nvPicPr>
          <p:cNvPr id="87044" name="Picture 4">
            <a:extLst>
              <a:ext uri="{FF2B5EF4-FFF2-40B4-BE49-F238E27FC236}">
                <a16:creationId xmlns:a16="http://schemas.microsoft.com/office/drawing/2014/main" id="{6CB71A2A-E141-4690-A53A-809A6C71D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91" b="13333"/>
          <a:stretch>
            <a:fillRect/>
          </a:stretch>
        </p:blipFill>
        <p:spPr bwMode="auto">
          <a:xfrm>
            <a:off x="2895600" y="1682751"/>
            <a:ext cx="5562600" cy="505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DAB51F4-B689-419D-8F16-5022E7A746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15"/>
    </mc:Choice>
    <mc:Fallback>
      <p:transition spd="slow" advTm="15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663AA44F-021F-4AEE-A887-4416E0D2B2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Multiple Processor Organization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A04E44CA-8B17-4376-98BA-99A39F0BE1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Single instruction, single data stream - SISD</a:t>
            </a:r>
          </a:p>
          <a:p>
            <a:r>
              <a:rPr lang="en-US" altLang="en-US"/>
              <a:t>Single instruction, multiple data stream - SIMD</a:t>
            </a:r>
          </a:p>
          <a:p>
            <a:r>
              <a:rPr lang="en-US" altLang="en-US"/>
              <a:t>Multiple instruction, single data stream - MISD</a:t>
            </a:r>
          </a:p>
          <a:p>
            <a:r>
              <a:rPr lang="en-US" altLang="en-US"/>
              <a:t>Multiple instruction, multiple data stream- MIMD</a:t>
            </a:r>
          </a:p>
          <a:p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0C19DE-DC95-4DBF-BCF2-947B79EB111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26440" y="3053520"/>
              <a:ext cx="5395320" cy="1252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0C19DE-DC95-4DBF-BCF2-947B79EB11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7080" y="3044160"/>
                <a:ext cx="5414040" cy="1270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0BB984C-82C7-4D58-AF5A-B58F315675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508"/>
    </mc:Choice>
    <mc:Fallback>
      <p:transition spd="slow" advTm="70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AF8E02C0-E096-47AB-9A76-ACB0981CDF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Organization Classification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14EC570E-374F-4B88-A326-2684556609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Time shared or common bus</a:t>
            </a:r>
          </a:p>
          <a:p>
            <a:r>
              <a:rPr lang="en-US" altLang="en-US"/>
              <a:t>Multiport memory</a:t>
            </a:r>
          </a:p>
          <a:p>
            <a:r>
              <a:rPr lang="en-US" altLang="en-US"/>
              <a:t>Central control unit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71E347F-3BDA-4FD1-A517-B9A437850D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83"/>
    </mc:Choice>
    <mc:Fallback>
      <p:transition spd="slow" advTm="15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Rectangle 4">
            <a:extLst>
              <a:ext uri="{FF2B5EF4-FFF2-40B4-BE49-F238E27FC236}">
                <a16:creationId xmlns:a16="http://schemas.microsoft.com/office/drawing/2014/main" id="{7B164355-0929-4A2A-8CEC-4863454087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Time Shared Bus</a:t>
            </a:r>
          </a:p>
        </p:txBody>
      </p:sp>
      <p:sp>
        <p:nvSpPr>
          <p:cNvPr id="89093" name="Rectangle 5">
            <a:extLst>
              <a:ext uri="{FF2B5EF4-FFF2-40B4-BE49-F238E27FC236}">
                <a16:creationId xmlns:a16="http://schemas.microsoft.com/office/drawing/2014/main" id="{7741B93D-F0FA-43CD-BBFE-2035A65D21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Simplest form</a:t>
            </a:r>
          </a:p>
          <a:p>
            <a:r>
              <a:rPr lang="en-US" altLang="en-US"/>
              <a:t>Structure and interface similar to single processor system</a:t>
            </a:r>
          </a:p>
          <a:p>
            <a:r>
              <a:rPr lang="en-US" altLang="en-US"/>
              <a:t>Following features provided</a:t>
            </a:r>
          </a:p>
          <a:p>
            <a:pPr lvl="1"/>
            <a:r>
              <a:rPr lang="en-US" altLang="en-US"/>
              <a:t>Addressing - distinguish modules on bus </a:t>
            </a:r>
          </a:p>
          <a:p>
            <a:pPr lvl="1"/>
            <a:r>
              <a:rPr lang="en-US" altLang="en-US"/>
              <a:t>Arbitration - any module can be temporary master</a:t>
            </a:r>
          </a:p>
          <a:p>
            <a:pPr lvl="1"/>
            <a:r>
              <a:rPr lang="en-US" altLang="en-US"/>
              <a:t>Time sharing - if one module has the bus, others must wait and may have to suspend</a:t>
            </a:r>
          </a:p>
          <a:p>
            <a:r>
              <a:rPr lang="en-US" altLang="en-US"/>
              <a:t>Now have multiple processors as well as multiple I/O modules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164F106-5A19-4A2A-89B2-0F1840E648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29"/>
    </mc:Choice>
    <mc:Fallback>
      <p:transition spd="slow" advTm="28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1026">
            <a:extLst>
              <a:ext uri="{FF2B5EF4-FFF2-40B4-BE49-F238E27FC236}">
                <a16:creationId xmlns:a16="http://schemas.microsoft.com/office/drawing/2014/main" id="{06812C00-F6E2-4908-A377-6BA3AB49E5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Symmetric Multiprocessor Organization</a:t>
            </a:r>
          </a:p>
        </p:txBody>
      </p:sp>
      <p:pic>
        <p:nvPicPr>
          <p:cNvPr id="157702" name="Picture 1030">
            <a:extLst>
              <a:ext uri="{FF2B5EF4-FFF2-40B4-BE49-F238E27FC236}">
                <a16:creationId xmlns:a16="http://schemas.microsoft.com/office/drawing/2014/main" id="{06234B29-9C21-426D-9D7A-564814F7A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1158876"/>
            <a:ext cx="7191375" cy="547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592A389-C3A9-4465-B832-90C084B960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47"/>
    </mc:Choice>
    <mc:Fallback>
      <p:transition spd="slow" advTm="19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433ABBE8-25B3-4CB2-BFFC-DAB1E877CC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Time Share Bus - Advantages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BA5E275C-90D9-4BB9-AE9D-AEA15E023F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Simplicity</a:t>
            </a:r>
          </a:p>
          <a:p>
            <a:r>
              <a:rPr lang="en-US" altLang="en-US"/>
              <a:t>Flexibility</a:t>
            </a:r>
          </a:p>
          <a:p>
            <a:r>
              <a:rPr lang="en-US" altLang="en-US"/>
              <a:t>Reliability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862E6F1-72FA-429C-9C27-54B62FCFA9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54"/>
    </mc:Choice>
    <mc:Fallback>
      <p:transition spd="slow" advTm="13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D10B8B3-500C-4DE6-9906-142DE2D6C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Time Share Bus - Disadvantage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F7BE4578-4C04-438E-864D-5C58891337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Performance limited by bus cycle time</a:t>
            </a:r>
          </a:p>
          <a:p>
            <a:r>
              <a:rPr lang="en-US" altLang="en-US"/>
              <a:t>Each processor should have local cache</a:t>
            </a:r>
          </a:p>
          <a:p>
            <a:pPr lvl="1"/>
            <a:r>
              <a:rPr lang="en-US" altLang="en-US"/>
              <a:t>Reduce number of bus accesses</a:t>
            </a:r>
          </a:p>
          <a:p>
            <a:r>
              <a:rPr lang="en-US" altLang="en-US"/>
              <a:t>Leads to problems with cache coherence</a:t>
            </a:r>
          </a:p>
          <a:p>
            <a:pPr lvl="1"/>
            <a:r>
              <a:rPr lang="en-US" altLang="en-US"/>
              <a:t>Solved in hardware - see later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2562644-0250-492E-BB4F-AADC23BA6F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89"/>
    </mc:Choice>
    <mc:Fallback>
      <p:transition spd="slow" advTm="34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D86D28F7-C40E-479A-A545-A725AF0F57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Operating System Issues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B06ACFF9-2C08-40FE-A4B3-EC62B1B622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Simultaneous concurrent processes</a:t>
            </a:r>
          </a:p>
          <a:p>
            <a:r>
              <a:rPr lang="en-US" altLang="en-US"/>
              <a:t>Scheduling</a:t>
            </a:r>
          </a:p>
          <a:p>
            <a:r>
              <a:rPr lang="en-US" altLang="en-US"/>
              <a:t>Synchronization</a:t>
            </a:r>
          </a:p>
          <a:p>
            <a:r>
              <a:rPr lang="en-US" altLang="en-US"/>
              <a:t>Memory management</a:t>
            </a:r>
          </a:p>
          <a:p>
            <a:r>
              <a:rPr lang="en-US" altLang="en-US"/>
              <a:t>Reliability and fault tolerance</a:t>
            </a:r>
          </a:p>
          <a:p>
            <a:endParaRPr lang="en-US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A8FE8B0-AFAA-429F-A276-BE8B835C70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85"/>
    </mc:Choice>
    <mc:Fallback>
      <p:transition spd="slow" advTm="22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6" name="Rectangle 4">
            <a:extLst>
              <a:ext uri="{FF2B5EF4-FFF2-40B4-BE49-F238E27FC236}">
                <a16:creationId xmlns:a16="http://schemas.microsoft.com/office/drawing/2014/main" id="{F861227E-1619-4C96-AE0D-4B26496966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/>
              <a:t>A Mainframe SMP</a:t>
            </a:r>
            <a:br>
              <a:rPr lang="en-GB" altLang="en-US"/>
            </a:br>
            <a:r>
              <a:rPr lang="en-GB" altLang="en-US"/>
              <a:t>IBM zSeries</a:t>
            </a:r>
          </a:p>
        </p:txBody>
      </p:sp>
      <p:sp>
        <p:nvSpPr>
          <p:cNvPr id="187397" name="Rectangle 5">
            <a:extLst>
              <a:ext uri="{FF2B5EF4-FFF2-40B4-BE49-F238E27FC236}">
                <a16:creationId xmlns:a16="http://schemas.microsoft.com/office/drawing/2014/main" id="{3CA7E126-AD20-4FC3-98E7-3707A743FE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</a:pPr>
            <a:r>
              <a:rPr lang="en-GB" altLang="en-US" sz="1800"/>
              <a:t>Uniprocessor with one main memory card to a high-end system with 48 processors and 8 memory cards</a:t>
            </a:r>
          </a:p>
          <a:p>
            <a:pPr>
              <a:lnSpc>
                <a:spcPct val="90000"/>
              </a:lnSpc>
            </a:pPr>
            <a:r>
              <a:rPr lang="en-GB" altLang="en-US" sz="1800"/>
              <a:t>Dual-core processor chip</a:t>
            </a:r>
          </a:p>
          <a:p>
            <a:pPr lvl="1">
              <a:lnSpc>
                <a:spcPct val="90000"/>
              </a:lnSpc>
            </a:pPr>
            <a:r>
              <a:rPr lang="en-GB" altLang="en-US" sz="1600"/>
              <a:t>Each includes two identical central processors (CPs)</a:t>
            </a:r>
          </a:p>
          <a:p>
            <a:pPr lvl="1">
              <a:lnSpc>
                <a:spcPct val="90000"/>
              </a:lnSpc>
            </a:pPr>
            <a:r>
              <a:rPr lang="en-GB" altLang="en-US" sz="1600"/>
              <a:t>CISC superscalar microprocessor</a:t>
            </a:r>
          </a:p>
          <a:p>
            <a:pPr lvl="1">
              <a:lnSpc>
                <a:spcPct val="90000"/>
              </a:lnSpc>
            </a:pPr>
            <a:r>
              <a:rPr lang="en-GB" altLang="en-US" sz="1600"/>
              <a:t>Mostly hardwired, some vertical microcode</a:t>
            </a:r>
          </a:p>
          <a:p>
            <a:pPr lvl="1">
              <a:lnSpc>
                <a:spcPct val="90000"/>
              </a:lnSpc>
            </a:pPr>
            <a:r>
              <a:rPr lang="en-GB" altLang="en-US" sz="1600"/>
              <a:t>256-kB L1 instruction cache and a 256-kB L1 data cache</a:t>
            </a:r>
          </a:p>
          <a:p>
            <a:pPr>
              <a:lnSpc>
                <a:spcPct val="90000"/>
              </a:lnSpc>
            </a:pPr>
            <a:r>
              <a:rPr lang="en-GB" altLang="en-US" sz="1800"/>
              <a:t>L2 cache 32 MB</a:t>
            </a:r>
          </a:p>
          <a:p>
            <a:pPr lvl="1">
              <a:lnSpc>
                <a:spcPct val="90000"/>
              </a:lnSpc>
            </a:pPr>
            <a:r>
              <a:rPr lang="en-GB" altLang="en-US" sz="1600"/>
              <a:t>Clusters of five</a:t>
            </a:r>
          </a:p>
          <a:p>
            <a:pPr lvl="1">
              <a:lnSpc>
                <a:spcPct val="90000"/>
              </a:lnSpc>
            </a:pPr>
            <a:r>
              <a:rPr lang="en-GB" altLang="en-US" sz="1600"/>
              <a:t>Each cluster supports eight processors and access to entire main memory space</a:t>
            </a:r>
          </a:p>
          <a:p>
            <a:pPr>
              <a:lnSpc>
                <a:spcPct val="90000"/>
              </a:lnSpc>
            </a:pPr>
            <a:r>
              <a:rPr lang="en-GB" altLang="en-US" sz="1800"/>
              <a:t>System control element (SCE)</a:t>
            </a:r>
          </a:p>
          <a:p>
            <a:pPr lvl="1">
              <a:lnSpc>
                <a:spcPct val="90000"/>
              </a:lnSpc>
            </a:pPr>
            <a:r>
              <a:rPr lang="en-GB" altLang="en-US" sz="1600"/>
              <a:t>Arbitrates system communication</a:t>
            </a:r>
          </a:p>
          <a:p>
            <a:pPr lvl="1">
              <a:lnSpc>
                <a:spcPct val="90000"/>
              </a:lnSpc>
            </a:pPr>
            <a:r>
              <a:rPr lang="en-GB" altLang="en-US" sz="1600"/>
              <a:t>Maintains cache coherence</a:t>
            </a:r>
          </a:p>
          <a:p>
            <a:pPr>
              <a:lnSpc>
                <a:spcPct val="90000"/>
              </a:lnSpc>
            </a:pPr>
            <a:r>
              <a:rPr lang="en-GB" altLang="en-US" sz="1800"/>
              <a:t>Main store control (MSC)</a:t>
            </a:r>
          </a:p>
          <a:p>
            <a:pPr lvl="1">
              <a:lnSpc>
                <a:spcPct val="90000"/>
              </a:lnSpc>
            </a:pPr>
            <a:r>
              <a:rPr lang="en-GB" altLang="en-US" sz="1600"/>
              <a:t>Interconnect L2 caches and main memory</a:t>
            </a:r>
          </a:p>
          <a:p>
            <a:pPr>
              <a:lnSpc>
                <a:spcPct val="90000"/>
              </a:lnSpc>
            </a:pPr>
            <a:r>
              <a:rPr lang="en-GB" altLang="en-US" sz="1800"/>
              <a:t>Memory card</a:t>
            </a:r>
          </a:p>
          <a:p>
            <a:pPr lvl="1">
              <a:lnSpc>
                <a:spcPct val="90000"/>
              </a:lnSpc>
            </a:pPr>
            <a:r>
              <a:rPr lang="en-GB" altLang="en-US" sz="1600"/>
              <a:t>Each 32 GB, Maximum 8 , total of 256 GB</a:t>
            </a:r>
          </a:p>
          <a:p>
            <a:pPr lvl="1">
              <a:lnSpc>
                <a:spcPct val="90000"/>
              </a:lnSpc>
            </a:pPr>
            <a:r>
              <a:rPr lang="en-GB" altLang="en-US" sz="1600"/>
              <a:t>Interconnect to MSC via synchronous memory interfaces (SMIs)</a:t>
            </a:r>
          </a:p>
          <a:p>
            <a:pPr>
              <a:lnSpc>
                <a:spcPct val="90000"/>
              </a:lnSpc>
            </a:pPr>
            <a:r>
              <a:rPr lang="en-GB" altLang="en-US" sz="1800"/>
              <a:t>Memory bus adapter (MBA)</a:t>
            </a:r>
          </a:p>
          <a:p>
            <a:pPr lvl="1">
              <a:lnSpc>
                <a:spcPct val="90000"/>
              </a:lnSpc>
            </a:pPr>
            <a:r>
              <a:rPr lang="en-GB" altLang="en-US" sz="1600"/>
              <a:t>Interface to I/O channels, go directly to L2 cache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E5690F0-5049-40BF-A351-C4FFC46D35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08"/>
    </mc:Choice>
    <mc:Fallback>
      <p:transition spd="slow" advTm="38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48ADAE6E-067B-48D4-AC8B-F9D4010886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30400" y="609600"/>
            <a:ext cx="8204200" cy="838200"/>
          </a:xfrm>
        </p:spPr>
        <p:txBody>
          <a:bodyPr>
            <a:normAutofit fontScale="90000"/>
          </a:bodyPr>
          <a:lstStyle/>
          <a:p>
            <a:r>
              <a:rPr lang="en-GB" altLang="en-US"/>
              <a:t>IBM z990 </a:t>
            </a:r>
            <a:br>
              <a:rPr lang="en-GB" altLang="en-US"/>
            </a:br>
            <a:r>
              <a:rPr lang="en-GB" altLang="en-US"/>
              <a:t>Multiprocessor </a:t>
            </a:r>
            <a:br>
              <a:rPr lang="en-GB" altLang="en-US"/>
            </a:br>
            <a:r>
              <a:rPr lang="en-GB" altLang="en-US"/>
              <a:t>Structure</a:t>
            </a:r>
          </a:p>
        </p:txBody>
      </p:sp>
      <p:pic>
        <p:nvPicPr>
          <p:cNvPr id="188420" name="Picture 4">
            <a:extLst>
              <a:ext uri="{FF2B5EF4-FFF2-40B4-BE49-F238E27FC236}">
                <a16:creationId xmlns:a16="http://schemas.microsoft.com/office/drawing/2014/main" id="{520190B5-0B05-4C57-9395-156AF03C9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76200"/>
            <a:ext cx="5421313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FED9CC7-56C3-4314-86ED-768E4A9AAA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5"/>
    </mc:Choice>
    <mc:Fallback>
      <p:transition spd="slow" advTm="4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74343083-A9C6-4C34-BF19-6EC196106B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Cache Coherence and </a:t>
            </a:r>
            <a:br>
              <a:rPr lang="en-US" altLang="en-US"/>
            </a:br>
            <a:r>
              <a:rPr lang="en-US" altLang="en-US"/>
              <a:t>MESI Protocol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E9E4A6D6-7497-4FD2-8908-18D217730D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Problem - multiple copies of same data in different caches</a:t>
            </a:r>
          </a:p>
          <a:p>
            <a:r>
              <a:rPr lang="en-US" altLang="en-US"/>
              <a:t>Can result in an inconsistent view of memory</a:t>
            </a:r>
          </a:p>
          <a:p>
            <a:r>
              <a:rPr lang="en-US" altLang="en-US"/>
              <a:t>Write back policy can lead to inconsistency</a:t>
            </a:r>
          </a:p>
          <a:p>
            <a:r>
              <a:rPr lang="en-US" altLang="en-US"/>
              <a:t>Write through can also give problems unless caches monitor memory traffic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FC390C9-E981-4704-A35F-36B99E1780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1"/>
    </mc:Choice>
    <mc:Fallback>
      <p:transition spd="slow" advTm="1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8540EA52-F5A4-4A4E-99E5-BBE656FFC8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Software Solutions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E639955C-8DDB-4E56-8110-EF60192559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Compiler and operating system deal with problem</a:t>
            </a:r>
          </a:p>
          <a:p>
            <a:r>
              <a:rPr lang="en-US" altLang="en-US"/>
              <a:t>Overhead transferred to compile time</a:t>
            </a:r>
          </a:p>
          <a:p>
            <a:r>
              <a:rPr lang="en-US" altLang="en-US"/>
              <a:t>Design complexity transferred from hardware to software</a:t>
            </a:r>
          </a:p>
          <a:p>
            <a:r>
              <a:rPr lang="en-US" altLang="en-US"/>
              <a:t>However, software tends to make conservative decisions</a:t>
            </a:r>
          </a:p>
          <a:p>
            <a:pPr lvl="1"/>
            <a:r>
              <a:rPr lang="en-US" altLang="en-US"/>
              <a:t>Inefficient cache utilization</a:t>
            </a:r>
          </a:p>
          <a:p>
            <a:r>
              <a:rPr lang="en-US" altLang="en-US"/>
              <a:t>Analyze code to determine safe periods for caching shared variables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3A13AB0-35E8-427A-BAF9-7D09B01545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81"/>
    </mc:Choice>
    <mc:Fallback>
      <p:transition spd="slow" advTm="20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67272634-4130-426B-9475-8E86A98EA5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Single Instruction, Single Data Stream - SISD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1200BF3D-E92F-47E2-A39F-009E0DE3A8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Single processor</a:t>
            </a:r>
          </a:p>
          <a:p>
            <a:r>
              <a:rPr lang="en-US" altLang="en-US"/>
              <a:t>Single instruction stream</a:t>
            </a:r>
          </a:p>
          <a:p>
            <a:r>
              <a:rPr lang="en-US" altLang="en-US"/>
              <a:t>Data stored in single memory</a:t>
            </a:r>
          </a:p>
          <a:p>
            <a:r>
              <a:rPr lang="en-US" altLang="en-US"/>
              <a:t>Uni-processor</a:t>
            </a:r>
          </a:p>
          <a:p>
            <a:endParaRPr lang="en-US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F726A7A-4D8F-41EC-893F-30691EE2DC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99"/>
    </mc:Choice>
    <mc:Fallback>
      <p:transition spd="slow" advTm="16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AC164333-1A66-4B2F-BF21-79F19C9B82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Hardware Solution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D78313ED-69AD-4374-B90C-C0C521261F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Cache coherence protocols</a:t>
            </a:r>
          </a:p>
          <a:p>
            <a:r>
              <a:rPr lang="en-US" altLang="en-US"/>
              <a:t>Dynamic recognition of potential problems</a:t>
            </a:r>
          </a:p>
          <a:p>
            <a:r>
              <a:rPr lang="en-US" altLang="en-US"/>
              <a:t>Run time</a:t>
            </a:r>
          </a:p>
          <a:p>
            <a:r>
              <a:rPr lang="en-US" altLang="en-US"/>
              <a:t>More efficient use of cache</a:t>
            </a:r>
          </a:p>
          <a:p>
            <a:r>
              <a:rPr lang="en-US" altLang="en-US"/>
              <a:t>Transparent to programmer</a:t>
            </a:r>
          </a:p>
          <a:p>
            <a:r>
              <a:rPr lang="en-US" altLang="en-US"/>
              <a:t>Directory protocols</a:t>
            </a:r>
          </a:p>
          <a:p>
            <a:r>
              <a:rPr lang="en-US" altLang="en-US"/>
              <a:t>Snoopy protocols</a:t>
            </a:r>
          </a:p>
          <a:p>
            <a:endParaRPr lang="en-US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E7A444F-418B-4DDF-A6A5-CD9C2DC1DB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630"/>
    </mc:Choice>
    <mc:Fallback>
      <p:transition spd="slow" advTm="89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57E5F1FF-2433-436F-A454-91905F0E5C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Directory Protocols</a:t>
            </a:r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92D9195C-8B3A-4112-B03D-EBC7873215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Collect and maintain information about copies of data in cache</a:t>
            </a:r>
          </a:p>
          <a:p>
            <a:r>
              <a:rPr lang="en-US" altLang="en-US"/>
              <a:t>Directory stored in main memory</a:t>
            </a:r>
          </a:p>
          <a:p>
            <a:r>
              <a:rPr lang="en-US" altLang="en-US"/>
              <a:t>Requests are checked against directory</a:t>
            </a:r>
          </a:p>
          <a:p>
            <a:r>
              <a:rPr lang="en-US" altLang="en-US"/>
              <a:t>Appropriate transfers are performed</a:t>
            </a:r>
          </a:p>
          <a:p>
            <a:r>
              <a:rPr lang="en-US" altLang="en-US"/>
              <a:t>Creates central bottleneck</a:t>
            </a:r>
          </a:p>
          <a:p>
            <a:r>
              <a:rPr lang="en-US" altLang="en-US"/>
              <a:t>Effective in large scale systems with complex interconnection schemes</a:t>
            </a:r>
          </a:p>
          <a:p>
            <a:endParaRPr lang="en-US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CB26F72-8656-4D04-8845-CB72FAC33D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138"/>
    </mc:Choice>
    <mc:Fallback>
      <p:transition spd="slow" advTm="65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7C3CD3B7-B779-497D-9A4F-BAEC584315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Snoopy Protocols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6134E198-0020-4A4D-A829-ABE01FBC22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Distribute cache coherence responsibility among cache controllers</a:t>
            </a:r>
          </a:p>
          <a:p>
            <a:r>
              <a:rPr lang="en-US" altLang="en-US"/>
              <a:t>Cache recognizes that a line is shared</a:t>
            </a:r>
          </a:p>
          <a:p>
            <a:r>
              <a:rPr lang="en-US" altLang="en-US"/>
              <a:t>Updates announced to other caches</a:t>
            </a:r>
          </a:p>
          <a:p>
            <a:r>
              <a:rPr lang="en-US" altLang="en-US"/>
              <a:t>Suited to bus based multiprocessor</a:t>
            </a:r>
          </a:p>
          <a:p>
            <a:r>
              <a:rPr lang="en-US" altLang="en-US"/>
              <a:t>Increases bus traffic</a:t>
            </a:r>
          </a:p>
          <a:p>
            <a:endParaRPr lang="en-US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F949731-2DBC-4CC7-9DC1-3F76368F1B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4"/>
    </mc:Choice>
    <mc:Fallback>
      <p:transition spd="slow" advTm="2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19B9CCA0-375B-4297-BBC4-19E4240977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Write Invalidate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B8B47058-0C42-4ED4-9C21-951F408B5D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/>
              <a:t>Multiple readers, one writer</a:t>
            </a:r>
          </a:p>
          <a:p>
            <a:r>
              <a:rPr lang="en-US" altLang="en-US"/>
              <a:t>When a write is required, all other caches of the line are invalidated</a:t>
            </a:r>
          </a:p>
          <a:p>
            <a:r>
              <a:rPr lang="en-US" altLang="en-US"/>
              <a:t>Writing processor then has exclusive (cheap) access until line required by another processor</a:t>
            </a:r>
          </a:p>
          <a:p>
            <a:r>
              <a:rPr lang="en-US" altLang="en-US"/>
              <a:t>Used in Pentium II and PowerPC systems</a:t>
            </a:r>
          </a:p>
          <a:p>
            <a:r>
              <a:rPr lang="en-US" altLang="en-US"/>
              <a:t>State of every line is marked as modified, exclusive, shared or invalid</a:t>
            </a:r>
          </a:p>
          <a:p>
            <a:r>
              <a:rPr lang="en-US" altLang="en-US"/>
              <a:t>MESI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46AD1BF-3CB7-495D-A0E4-9B3F06F452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7"/>
    </mc:Choice>
    <mc:Fallback>
      <p:transition spd="slow" advTm="2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F058A80C-7663-47E1-81D1-872792F92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Write Update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27FBDA69-7883-41F5-8810-1EC3816B3E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Multiple readers and writers</a:t>
            </a:r>
          </a:p>
          <a:p>
            <a:r>
              <a:rPr lang="en-US" altLang="en-US"/>
              <a:t>Updated word is distributed to all other processors</a:t>
            </a:r>
          </a:p>
          <a:p>
            <a:endParaRPr lang="en-US" altLang="en-US"/>
          </a:p>
          <a:p>
            <a:r>
              <a:rPr lang="en-US" altLang="en-US"/>
              <a:t>Some systems use an adaptive mixture of both solutions</a:t>
            </a:r>
          </a:p>
          <a:p>
            <a:endParaRPr lang="en-US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0670C7E-F005-45AC-81F9-BB3E1AD777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5"/>
    </mc:Choice>
    <mc:Fallback>
      <p:transition spd="slow" advTm="1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C3BFABD0-419D-4D0F-AB4E-8F60ABF6E3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MESI State Transition Diagram</a:t>
            </a:r>
          </a:p>
        </p:txBody>
      </p:sp>
      <p:pic>
        <p:nvPicPr>
          <p:cNvPr id="107526" name="Picture 6">
            <a:extLst>
              <a:ext uri="{FF2B5EF4-FFF2-40B4-BE49-F238E27FC236}">
                <a16:creationId xmlns:a16="http://schemas.microsoft.com/office/drawing/2014/main" id="{A83EE524-36A5-482F-A435-DC9D33C4D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143001"/>
            <a:ext cx="7461250" cy="560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CD76D65-85CB-49D4-90B2-C3784C6A6F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4"/>
    </mc:Choice>
    <mc:Fallback>
      <p:transition spd="slow" advTm="1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8" name="Rectangle 8">
            <a:extLst>
              <a:ext uri="{FF2B5EF4-FFF2-40B4-BE49-F238E27FC236}">
                <a16:creationId xmlns:a16="http://schemas.microsoft.com/office/drawing/2014/main" id="{548853A8-A0C6-4D5E-9BDA-38C7571AC2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Increasing Performance</a:t>
            </a:r>
          </a:p>
        </p:txBody>
      </p:sp>
      <p:sp>
        <p:nvSpPr>
          <p:cNvPr id="189449" name="Rectangle 9">
            <a:extLst>
              <a:ext uri="{FF2B5EF4-FFF2-40B4-BE49-F238E27FC236}">
                <a16:creationId xmlns:a16="http://schemas.microsoft.com/office/drawing/2014/main" id="{AF183FCA-B5FC-4EE5-9EE4-26BBE13167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altLang="en-US"/>
              <a:t>Processor performance can be measured by the rate at which it executes instructions</a:t>
            </a:r>
          </a:p>
          <a:p>
            <a:r>
              <a:rPr lang="en-GB" altLang="en-US"/>
              <a:t>MIPS rate = f * IPC</a:t>
            </a:r>
          </a:p>
          <a:p>
            <a:pPr lvl="1"/>
            <a:r>
              <a:rPr lang="en-GB" altLang="en-US"/>
              <a:t>f processor clock frequency, in MHz</a:t>
            </a:r>
          </a:p>
          <a:p>
            <a:pPr lvl="1"/>
            <a:r>
              <a:rPr lang="en-GB" altLang="en-US"/>
              <a:t>IPC is average instructions per cycle</a:t>
            </a:r>
          </a:p>
          <a:p>
            <a:r>
              <a:rPr lang="en-GB" altLang="en-US"/>
              <a:t>Increase performance by increasing clock frequency and increasing instructions that complete during cycle</a:t>
            </a:r>
          </a:p>
          <a:p>
            <a:r>
              <a:rPr lang="en-GB" altLang="en-US"/>
              <a:t>May be reaching limit</a:t>
            </a:r>
          </a:p>
          <a:p>
            <a:pPr lvl="1"/>
            <a:r>
              <a:rPr lang="en-GB" altLang="en-US"/>
              <a:t>Complexity </a:t>
            </a:r>
          </a:p>
          <a:p>
            <a:pPr lvl="1"/>
            <a:r>
              <a:rPr lang="en-GB" altLang="en-US"/>
              <a:t>Power consumption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FB065CA-2C84-447B-B079-28594331A9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"/>
    </mc:Choice>
    <mc:Fallback>
      <p:transition spd="slow" advTm="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8" name="Rectangle 4">
            <a:extLst>
              <a:ext uri="{FF2B5EF4-FFF2-40B4-BE49-F238E27FC236}">
                <a16:creationId xmlns:a16="http://schemas.microsoft.com/office/drawing/2014/main" id="{62037ED7-4F74-40AD-BADF-5461D331F0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Multithreading and Chip Multiprocessors</a:t>
            </a:r>
          </a:p>
        </p:txBody>
      </p:sp>
      <p:sp>
        <p:nvSpPr>
          <p:cNvPr id="190469" name="Rectangle 5">
            <a:extLst>
              <a:ext uri="{FF2B5EF4-FFF2-40B4-BE49-F238E27FC236}">
                <a16:creationId xmlns:a16="http://schemas.microsoft.com/office/drawing/2014/main" id="{71697D53-2D3A-4CED-9317-EA5A8D0F2A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/>
              <a:t>Instruction stream divided into smaller streams (threads)</a:t>
            </a:r>
          </a:p>
          <a:p>
            <a:r>
              <a:rPr lang="en-GB" altLang="en-US"/>
              <a:t>Executed in parallel</a:t>
            </a:r>
          </a:p>
          <a:p>
            <a:r>
              <a:rPr lang="en-GB" altLang="en-US"/>
              <a:t>Wide variety of multithreading designs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4D651DE-2A0F-4E96-B19F-44F93F5612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"/>
    </mc:Choice>
    <mc:Fallback>
      <p:transition spd="slow" advTm="2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4" name="Rectangle 6">
            <a:extLst>
              <a:ext uri="{FF2B5EF4-FFF2-40B4-BE49-F238E27FC236}">
                <a16:creationId xmlns:a16="http://schemas.microsoft.com/office/drawing/2014/main" id="{54E56310-C0CC-4745-B6AB-F353CB4A64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Definitions of Threads and Processes</a:t>
            </a:r>
          </a:p>
        </p:txBody>
      </p:sp>
      <p:sp>
        <p:nvSpPr>
          <p:cNvPr id="191495" name="Rectangle 7">
            <a:extLst>
              <a:ext uri="{FF2B5EF4-FFF2-40B4-BE49-F238E27FC236}">
                <a16:creationId xmlns:a16="http://schemas.microsoft.com/office/drawing/2014/main" id="{0ABB2EB0-AA45-4A87-BA37-EBE0D6813B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GB" altLang="en-US" sz="2400"/>
              <a:t>Thread in multithreaded processors may or may not be same as software threads</a:t>
            </a:r>
          </a:p>
          <a:p>
            <a:pPr>
              <a:lnSpc>
                <a:spcPct val="90000"/>
              </a:lnSpc>
            </a:pPr>
            <a:r>
              <a:rPr lang="en-GB" altLang="en-US" sz="2400"/>
              <a:t>Process: 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An instance of program running on computer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Resource ownership</a:t>
            </a:r>
          </a:p>
          <a:p>
            <a:pPr lvl="2">
              <a:lnSpc>
                <a:spcPct val="90000"/>
              </a:lnSpc>
            </a:pPr>
            <a:r>
              <a:rPr lang="en-GB" altLang="en-US" sz="1800"/>
              <a:t>Virtual address space to hold process image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Scheduling/execution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Process switch</a:t>
            </a:r>
          </a:p>
          <a:p>
            <a:pPr>
              <a:lnSpc>
                <a:spcPct val="90000"/>
              </a:lnSpc>
            </a:pPr>
            <a:r>
              <a:rPr lang="en-GB" altLang="en-US" sz="2400"/>
              <a:t>Thread: dispatchable unit of work within process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Includes processor context (which includes the program counter and stack pointer) and data area for stack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Thread executes sequentially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Interruptible: processor can turn to another thread</a:t>
            </a:r>
          </a:p>
          <a:p>
            <a:pPr>
              <a:lnSpc>
                <a:spcPct val="90000"/>
              </a:lnSpc>
            </a:pPr>
            <a:r>
              <a:rPr lang="en-GB" altLang="en-US" sz="2400"/>
              <a:t>Thread switch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Switching processor between threads within same process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Typically less costly than process switch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B1CFE29-EB71-4B38-BFB5-DDDCDD9B3E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2"/>
    </mc:Choice>
    <mc:Fallback>
      <p:transition spd="slow" advTm="1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8" name="Rectangle 6">
            <a:extLst>
              <a:ext uri="{FF2B5EF4-FFF2-40B4-BE49-F238E27FC236}">
                <a16:creationId xmlns:a16="http://schemas.microsoft.com/office/drawing/2014/main" id="{028B3D44-8901-4BE4-A838-06A344FAFD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Implicit and Explicit Multithreading</a:t>
            </a:r>
          </a:p>
        </p:txBody>
      </p:sp>
      <p:sp>
        <p:nvSpPr>
          <p:cNvPr id="192519" name="Rectangle 7">
            <a:extLst>
              <a:ext uri="{FF2B5EF4-FFF2-40B4-BE49-F238E27FC236}">
                <a16:creationId xmlns:a16="http://schemas.microsoft.com/office/drawing/2014/main" id="{FD3E2D65-EBA3-4156-A4B1-421EFA835B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en-US"/>
              <a:t>All commercial processors and most experimental ones use explicit multithreading</a:t>
            </a:r>
          </a:p>
          <a:p>
            <a:pPr lvl="1"/>
            <a:r>
              <a:rPr lang="en-GB" altLang="en-US"/>
              <a:t>Concurrently execute instructions from different explicit threads</a:t>
            </a:r>
          </a:p>
          <a:p>
            <a:pPr lvl="1"/>
            <a:r>
              <a:rPr lang="en-GB" altLang="en-US"/>
              <a:t>Interleave instructions from different threads on shared pipelines or parallel execution on parallel pipelines</a:t>
            </a:r>
          </a:p>
          <a:p>
            <a:r>
              <a:rPr lang="en-GB" altLang="en-US"/>
              <a:t>Implicit multithreading is concurrent execution of multiple threads extracted from single sequential program</a:t>
            </a:r>
          </a:p>
          <a:p>
            <a:pPr lvl="1"/>
            <a:r>
              <a:rPr lang="en-GB" altLang="en-US"/>
              <a:t>Implicit threads defined statically by compiler or dynamically by hardware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9025031-1918-475E-8442-100AB524E7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3"/>
    </mc:Choice>
    <mc:Fallback>
      <p:transition spd="slow" advTm="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009BFACD-5951-486E-A5F2-3F9D2FFBD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Single Instruction, Multiple Data Stream - SIMD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5C5E211D-63E6-4301-A821-AB05CE515B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Single machine instruction </a:t>
            </a:r>
          </a:p>
          <a:p>
            <a:r>
              <a:rPr lang="en-US" altLang="en-US"/>
              <a:t>Controls simultaneous execution</a:t>
            </a:r>
          </a:p>
          <a:p>
            <a:r>
              <a:rPr lang="en-US" altLang="en-US"/>
              <a:t>Number of processing elements</a:t>
            </a:r>
          </a:p>
          <a:p>
            <a:r>
              <a:rPr lang="en-US" altLang="en-US"/>
              <a:t>Lockstep basis</a:t>
            </a:r>
          </a:p>
          <a:p>
            <a:r>
              <a:rPr lang="en-US" altLang="en-US"/>
              <a:t>Each processing element has associated data memory</a:t>
            </a:r>
          </a:p>
          <a:p>
            <a:r>
              <a:rPr lang="en-US" altLang="en-US"/>
              <a:t>Each instruction executed on different set of data by different processors</a:t>
            </a:r>
          </a:p>
          <a:p>
            <a:r>
              <a:rPr lang="en-US" altLang="en-US"/>
              <a:t>Vector and array processors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A743EBB-3AB5-427F-9530-1E152C8CF7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43"/>
    </mc:Choice>
    <mc:Fallback>
      <p:transition spd="slow" advTm="32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44" name="Rectangle 8">
            <a:extLst>
              <a:ext uri="{FF2B5EF4-FFF2-40B4-BE49-F238E27FC236}">
                <a16:creationId xmlns:a16="http://schemas.microsoft.com/office/drawing/2014/main" id="{853D1324-127F-466E-B2FC-CA0FD5E04E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Approaches to Explicit Multithreading</a:t>
            </a:r>
          </a:p>
        </p:txBody>
      </p:sp>
      <p:sp>
        <p:nvSpPr>
          <p:cNvPr id="193545" name="Rectangle 9">
            <a:extLst>
              <a:ext uri="{FF2B5EF4-FFF2-40B4-BE49-F238E27FC236}">
                <a16:creationId xmlns:a16="http://schemas.microsoft.com/office/drawing/2014/main" id="{01263574-4FF1-482D-A188-A7E6E8B212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GB" altLang="en-US" sz="2000"/>
              <a:t>Interleaved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Fine-grained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Processor deals with two or more thread contexts at a time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Switching thread at each clock cycle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If thread is blocked it is skipped</a:t>
            </a:r>
          </a:p>
          <a:p>
            <a:pPr>
              <a:lnSpc>
                <a:spcPct val="90000"/>
              </a:lnSpc>
            </a:pPr>
            <a:r>
              <a:rPr lang="en-GB" altLang="en-US" sz="2000"/>
              <a:t>Blocked 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Coarse-grained 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Thread executed until event causes delay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E.g.Cache miss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Effective on in-order processor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Avoids pipeline stall</a:t>
            </a:r>
          </a:p>
          <a:p>
            <a:pPr>
              <a:lnSpc>
                <a:spcPct val="90000"/>
              </a:lnSpc>
            </a:pPr>
            <a:r>
              <a:rPr lang="en-GB" altLang="en-US" sz="2000"/>
              <a:t>Simultaneous (SMT)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Instructions simultaneously issued from multiple threads to execution units of superscalar processor</a:t>
            </a:r>
          </a:p>
          <a:p>
            <a:pPr>
              <a:lnSpc>
                <a:spcPct val="90000"/>
              </a:lnSpc>
            </a:pPr>
            <a:r>
              <a:rPr lang="en-GB" altLang="en-US" sz="2000"/>
              <a:t>Chip multiprocessing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Processor is replicated on a single chip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Each processor handles separate threads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0138BA9-AA31-4336-8D1F-7A8E3549D2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"/>
    </mc:Choice>
    <mc:Fallback>
      <p:transition spd="slow" advTm="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4" name="Rectangle 4">
            <a:extLst>
              <a:ext uri="{FF2B5EF4-FFF2-40B4-BE49-F238E27FC236}">
                <a16:creationId xmlns:a16="http://schemas.microsoft.com/office/drawing/2014/main" id="{D314B808-4E70-4E56-BFDE-DFC498B1DC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Scalar Processor Approaches</a:t>
            </a:r>
          </a:p>
        </p:txBody>
      </p:sp>
      <p:sp>
        <p:nvSpPr>
          <p:cNvPr id="194565" name="Rectangle 5">
            <a:extLst>
              <a:ext uri="{FF2B5EF4-FFF2-40B4-BE49-F238E27FC236}">
                <a16:creationId xmlns:a16="http://schemas.microsoft.com/office/drawing/2014/main" id="{9BF5FB15-9DEE-4A79-B068-995E5BF524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GB" altLang="en-US"/>
              <a:t>Single-threaded scalar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Simple pipeline 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No multithreading</a:t>
            </a:r>
          </a:p>
          <a:p>
            <a:pPr>
              <a:lnSpc>
                <a:spcPct val="90000"/>
              </a:lnSpc>
            </a:pPr>
            <a:r>
              <a:rPr lang="en-GB" altLang="en-US"/>
              <a:t>Interleaved multithreaded scalar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Easiest multithreading to implement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Switch threads at each clock cycle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Pipeline stages kept close to fully occupied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Hardware needs to switch thread context between cycles</a:t>
            </a:r>
          </a:p>
          <a:p>
            <a:pPr>
              <a:lnSpc>
                <a:spcPct val="90000"/>
              </a:lnSpc>
            </a:pPr>
            <a:r>
              <a:rPr lang="en-GB" altLang="en-US"/>
              <a:t>Blocked multithreaded scalar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Thread executed until latency event occurs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Would stop pipeline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Processor switches to another thread</a:t>
            </a:r>
          </a:p>
          <a:p>
            <a:pPr>
              <a:lnSpc>
                <a:spcPct val="90000"/>
              </a:lnSpc>
            </a:pPr>
            <a:endParaRPr lang="en-GB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EA52812-CB3F-4E32-8342-138861ED1A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"/>
    </mc:Choice>
    <mc:Fallback>
      <p:transition spd="slow" advTm="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>
            <a:extLst>
              <a:ext uri="{FF2B5EF4-FFF2-40B4-BE49-F238E27FC236}">
                <a16:creationId xmlns:a16="http://schemas.microsoft.com/office/drawing/2014/main" id="{AFA6B8DC-0038-41E4-96FD-A291848691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Scalar Diagrams</a:t>
            </a:r>
          </a:p>
        </p:txBody>
      </p:sp>
      <p:pic>
        <p:nvPicPr>
          <p:cNvPr id="199684" name="Picture 4">
            <a:extLst>
              <a:ext uri="{FF2B5EF4-FFF2-40B4-BE49-F238E27FC236}">
                <a16:creationId xmlns:a16="http://schemas.microsoft.com/office/drawing/2014/main" id="{65995736-C01A-4089-81A4-60E6E5381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1" y="1816100"/>
            <a:ext cx="5618163" cy="389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C768DCA-E9F0-4CC3-A7EC-FAA5A12C09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"/>
    </mc:Choice>
    <mc:Fallback>
      <p:transition spd="slow" advTm="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8" name="Rectangle 4">
            <a:extLst>
              <a:ext uri="{FF2B5EF4-FFF2-40B4-BE49-F238E27FC236}">
                <a16:creationId xmlns:a16="http://schemas.microsoft.com/office/drawing/2014/main" id="{A85E550F-0749-44F4-8D20-38C7E8558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Multiple Instruction Issue Processors (1)</a:t>
            </a:r>
          </a:p>
        </p:txBody>
      </p:sp>
      <p:sp>
        <p:nvSpPr>
          <p:cNvPr id="195589" name="Rectangle 5">
            <a:extLst>
              <a:ext uri="{FF2B5EF4-FFF2-40B4-BE49-F238E27FC236}">
                <a16:creationId xmlns:a16="http://schemas.microsoft.com/office/drawing/2014/main" id="{D4A2876E-8386-4DB8-98B4-5DE836EADB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93900" y="1066800"/>
            <a:ext cx="8178800" cy="5638800"/>
          </a:xfrm>
        </p:spPr>
        <p:txBody>
          <a:bodyPr/>
          <a:lstStyle/>
          <a:p>
            <a:r>
              <a:rPr lang="en-GB" altLang="en-US" sz="2400"/>
              <a:t>Superscalar</a:t>
            </a:r>
          </a:p>
          <a:p>
            <a:pPr lvl="1"/>
            <a:r>
              <a:rPr lang="en-GB" altLang="en-US" sz="2000"/>
              <a:t>No multithreading</a:t>
            </a:r>
          </a:p>
          <a:p>
            <a:r>
              <a:rPr lang="en-GB" altLang="en-US" sz="2400"/>
              <a:t>Interleaved multithreading superscalar:</a:t>
            </a:r>
          </a:p>
          <a:p>
            <a:pPr lvl="1"/>
            <a:r>
              <a:rPr lang="en-GB" altLang="en-US" sz="2000"/>
              <a:t>Each cycle, as many instructions as possible issued from single thread</a:t>
            </a:r>
          </a:p>
          <a:p>
            <a:pPr lvl="1"/>
            <a:r>
              <a:rPr lang="en-GB" altLang="en-US" sz="2000"/>
              <a:t>Delays due to thread switches eliminated</a:t>
            </a:r>
          </a:p>
          <a:p>
            <a:pPr lvl="1"/>
            <a:r>
              <a:rPr lang="en-GB" altLang="en-US" sz="2000"/>
              <a:t>Number of instructions issued in cycle limited by dependencies</a:t>
            </a:r>
          </a:p>
          <a:p>
            <a:r>
              <a:rPr lang="en-GB" altLang="en-US" sz="2400"/>
              <a:t>Blocked multithreaded superscalar</a:t>
            </a:r>
          </a:p>
          <a:p>
            <a:pPr lvl="1"/>
            <a:r>
              <a:rPr lang="en-GB" altLang="en-US" sz="2000"/>
              <a:t>Instructions from one thread</a:t>
            </a:r>
          </a:p>
          <a:p>
            <a:pPr lvl="1"/>
            <a:r>
              <a:rPr lang="en-GB" altLang="en-US" sz="2000"/>
              <a:t>Blocked multithreading used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23174D8-B757-4BC2-8652-D6CD62C067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"/>
    </mc:Choice>
    <mc:Fallback>
      <p:transition spd="slow" advTm="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>
            <a:extLst>
              <a:ext uri="{FF2B5EF4-FFF2-40B4-BE49-F238E27FC236}">
                <a16:creationId xmlns:a16="http://schemas.microsoft.com/office/drawing/2014/main" id="{8612DD05-6D84-45A0-BC90-C534FB6A2C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Multiple Instruction Issue Diagram (1)</a:t>
            </a:r>
          </a:p>
        </p:txBody>
      </p:sp>
      <p:pic>
        <p:nvPicPr>
          <p:cNvPr id="201732" name="Picture 4">
            <a:extLst>
              <a:ext uri="{FF2B5EF4-FFF2-40B4-BE49-F238E27FC236}">
                <a16:creationId xmlns:a16="http://schemas.microsoft.com/office/drawing/2014/main" id="{DB8A5D7A-7B94-48C0-86E4-467A9C88C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866900"/>
            <a:ext cx="5843588" cy="392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5F69A0E-070B-4A61-8761-6C5C74A79E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"/>
    </mc:Choice>
    <mc:Fallback>
      <p:transition spd="slow" advTm="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2" name="Rectangle 4">
            <a:extLst>
              <a:ext uri="{FF2B5EF4-FFF2-40B4-BE49-F238E27FC236}">
                <a16:creationId xmlns:a16="http://schemas.microsoft.com/office/drawing/2014/main" id="{99F85FA1-A8BA-4808-8EEA-F3D13C6EE0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Multiple Instruction Issue Processors (2)</a:t>
            </a:r>
          </a:p>
        </p:txBody>
      </p:sp>
      <p:sp>
        <p:nvSpPr>
          <p:cNvPr id="196613" name="Rectangle 5">
            <a:extLst>
              <a:ext uri="{FF2B5EF4-FFF2-40B4-BE49-F238E27FC236}">
                <a16:creationId xmlns:a16="http://schemas.microsoft.com/office/drawing/2014/main" id="{662F558A-EA37-42F3-8463-EF70583CEB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GB" altLang="en-US"/>
              <a:t>Very long instruction word (VLIW)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E.g. IA-64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Multiple instructions in single word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Typically constructed by compiler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Operations that may be executed in parallel in same word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May pad with no-ops</a:t>
            </a:r>
          </a:p>
          <a:p>
            <a:pPr>
              <a:lnSpc>
                <a:spcPct val="90000"/>
              </a:lnSpc>
            </a:pPr>
            <a:r>
              <a:rPr lang="en-GB" altLang="en-US"/>
              <a:t>Interleaved multithreading VLIW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Similar efficiencies to interleaved multithreading on superscalar architecture</a:t>
            </a:r>
          </a:p>
          <a:p>
            <a:pPr>
              <a:lnSpc>
                <a:spcPct val="90000"/>
              </a:lnSpc>
            </a:pPr>
            <a:r>
              <a:rPr lang="en-GB" altLang="en-US"/>
              <a:t>Blocked multithreaded VLIW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Similar efficiencies to blocked multithreading on superscalar architecture</a:t>
            </a:r>
          </a:p>
          <a:p>
            <a:pPr>
              <a:lnSpc>
                <a:spcPct val="90000"/>
              </a:lnSpc>
            </a:pPr>
            <a:endParaRPr lang="en-GB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837EA39-5493-4E72-8EA0-75B393B981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6"/>
    </mc:Choice>
    <mc:Fallback>
      <p:transition spd="slow" advTm="1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>
            <a:extLst>
              <a:ext uri="{FF2B5EF4-FFF2-40B4-BE49-F238E27FC236}">
                <a16:creationId xmlns:a16="http://schemas.microsoft.com/office/drawing/2014/main" id="{85020084-D8B4-4D4C-B0B1-131563493E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Multiple Instruction Issue Diagram (2)</a:t>
            </a:r>
          </a:p>
        </p:txBody>
      </p:sp>
      <p:pic>
        <p:nvPicPr>
          <p:cNvPr id="203780" name="Picture 4">
            <a:extLst>
              <a:ext uri="{FF2B5EF4-FFF2-40B4-BE49-F238E27FC236}">
                <a16:creationId xmlns:a16="http://schemas.microsoft.com/office/drawing/2014/main" id="{80C5D4AA-F459-43A1-8BE9-D2683AF18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722438"/>
            <a:ext cx="6110288" cy="3840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A529EF3-3DA1-4589-A00B-0678A8DB44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6"/>
    </mc:Choice>
    <mc:Fallback>
      <p:transition spd="slow" advTm="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8" name="Rectangle 6">
            <a:extLst>
              <a:ext uri="{FF2B5EF4-FFF2-40B4-BE49-F238E27FC236}">
                <a16:creationId xmlns:a16="http://schemas.microsoft.com/office/drawing/2014/main" id="{3C0B034C-166F-4031-B88A-A812182569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en-US"/>
              <a:t>Parallel, Simultaneous</a:t>
            </a:r>
            <a:br>
              <a:rPr lang="en-GB" altLang="en-US"/>
            </a:br>
            <a:r>
              <a:rPr lang="en-GB" altLang="en-US"/>
              <a:t>Execution of Multiple Threads</a:t>
            </a:r>
          </a:p>
        </p:txBody>
      </p:sp>
      <p:sp>
        <p:nvSpPr>
          <p:cNvPr id="197639" name="Rectangle 7">
            <a:extLst>
              <a:ext uri="{FF2B5EF4-FFF2-40B4-BE49-F238E27FC236}">
                <a16:creationId xmlns:a16="http://schemas.microsoft.com/office/drawing/2014/main" id="{DCEF1BCF-29BE-4FA3-859C-D64B47473D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altLang="en-US"/>
              <a:t>Simultaneous multithreading</a:t>
            </a:r>
          </a:p>
          <a:p>
            <a:pPr lvl="1"/>
            <a:r>
              <a:rPr lang="en-GB" altLang="en-US"/>
              <a:t>Issue multiple instructions at a time</a:t>
            </a:r>
          </a:p>
          <a:p>
            <a:pPr lvl="1"/>
            <a:r>
              <a:rPr lang="en-GB" altLang="en-US"/>
              <a:t>One thread may fill all horizontal slots</a:t>
            </a:r>
          </a:p>
          <a:p>
            <a:pPr lvl="1"/>
            <a:r>
              <a:rPr lang="en-GB" altLang="en-US"/>
              <a:t>Instructions from two or more threads may be issued</a:t>
            </a:r>
          </a:p>
          <a:p>
            <a:pPr lvl="1"/>
            <a:r>
              <a:rPr lang="en-GB" altLang="en-US"/>
              <a:t>With enough threads, can issue maximum number of instructions on each cycle</a:t>
            </a:r>
          </a:p>
          <a:p>
            <a:r>
              <a:rPr lang="en-GB" altLang="en-US"/>
              <a:t>Chip multiprocessor</a:t>
            </a:r>
          </a:p>
          <a:p>
            <a:pPr lvl="1"/>
            <a:r>
              <a:rPr lang="en-GB" altLang="en-US"/>
              <a:t>Multiple processors</a:t>
            </a:r>
          </a:p>
          <a:p>
            <a:pPr lvl="1"/>
            <a:r>
              <a:rPr lang="en-GB" altLang="en-US"/>
              <a:t>Each has two-issue superscalar processor</a:t>
            </a:r>
          </a:p>
          <a:p>
            <a:pPr lvl="1"/>
            <a:r>
              <a:rPr lang="en-GB" altLang="en-US"/>
              <a:t>Each processor is assigned thread</a:t>
            </a:r>
          </a:p>
          <a:p>
            <a:pPr lvl="2"/>
            <a:r>
              <a:rPr lang="en-GB" altLang="en-US"/>
              <a:t>Can issue up to two instructions per cycle per thread</a:t>
            </a:r>
          </a:p>
          <a:p>
            <a:endParaRPr lang="en-GB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AF065E3-413D-49C7-81C0-9D04A78EF6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"/>
    </mc:Choice>
    <mc:Fallback>
      <p:transition spd="slow" advTm="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>
            <a:extLst>
              <a:ext uri="{FF2B5EF4-FFF2-40B4-BE49-F238E27FC236}">
                <a16:creationId xmlns:a16="http://schemas.microsoft.com/office/drawing/2014/main" id="{5F43F72F-D65C-4FA8-889B-49F8255350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Parallel Diagram</a:t>
            </a:r>
          </a:p>
        </p:txBody>
      </p:sp>
      <p:pic>
        <p:nvPicPr>
          <p:cNvPr id="198660" name="Picture 4">
            <a:extLst>
              <a:ext uri="{FF2B5EF4-FFF2-40B4-BE49-F238E27FC236}">
                <a16:creationId xmlns:a16="http://schemas.microsoft.com/office/drawing/2014/main" id="{CABDA498-3F0E-4CDA-8E74-7C0A60C3E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836738"/>
            <a:ext cx="5532438" cy="3802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597F125-00A2-4CE4-BC40-3BF388ED4E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"/>
    </mc:Choice>
    <mc:Fallback>
      <p:transition spd="slow" advTm="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6" name="Rectangle 6">
            <a:extLst>
              <a:ext uri="{FF2B5EF4-FFF2-40B4-BE49-F238E27FC236}">
                <a16:creationId xmlns:a16="http://schemas.microsoft.com/office/drawing/2014/main" id="{7403A0F1-B154-4F5B-B27C-F8F07DDACC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Examples</a:t>
            </a:r>
          </a:p>
        </p:txBody>
      </p:sp>
      <p:sp>
        <p:nvSpPr>
          <p:cNvPr id="204807" name="Rectangle 7">
            <a:extLst>
              <a:ext uri="{FF2B5EF4-FFF2-40B4-BE49-F238E27FC236}">
                <a16:creationId xmlns:a16="http://schemas.microsoft.com/office/drawing/2014/main" id="{095457B6-60F8-4D96-8134-8E7210ADCD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en-US"/>
              <a:t>Some Pentium 4</a:t>
            </a:r>
          </a:p>
          <a:p>
            <a:pPr lvl="1"/>
            <a:r>
              <a:rPr lang="en-GB" altLang="en-US"/>
              <a:t>Intel calls  it hyperthreading</a:t>
            </a:r>
          </a:p>
          <a:p>
            <a:pPr lvl="1"/>
            <a:r>
              <a:rPr lang="en-GB" altLang="en-US"/>
              <a:t>SMT with support for two threads</a:t>
            </a:r>
          </a:p>
          <a:p>
            <a:pPr lvl="1"/>
            <a:r>
              <a:rPr lang="en-GB" altLang="en-US"/>
              <a:t>Single multithreaded processor, logically two processors</a:t>
            </a:r>
          </a:p>
          <a:p>
            <a:r>
              <a:rPr lang="en-GB" altLang="en-US"/>
              <a:t>IBM Power5 </a:t>
            </a:r>
          </a:p>
          <a:p>
            <a:pPr lvl="1"/>
            <a:r>
              <a:rPr lang="en-GB" altLang="en-US"/>
              <a:t>High-end PowerPC</a:t>
            </a:r>
          </a:p>
          <a:p>
            <a:pPr lvl="1"/>
            <a:r>
              <a:rPr lang="en-GB" altLang="en-US"/>
              <a:t>Combines chip multiprocessing with SMT</a:t>
            </a:r>
          </a:p>
          <a:p>
            <a:pPr lvl="1"/>
            <a:r>
              <a:rPr lang="en-GB" altLang="en-US"/>
              <a:t>Chip has two separate processors</a:t>
            </a:r>
          </a:p>
          <a:p>
            <a:pPr lvl="1"/>
            <a:r>
              <a:rPr lang="en-GB" altLang="en-US"/>
              <a:t>Each supporting two threads concurrently using SMT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1D8F002-05B1-412A-9D4E-6F2EF66C6E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"/>
    </mc:Choice>
    <mc:Fallback>
      <p:transition spd="slow" advTm="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DB1EA510-277A-4EDA-8530-E13FEEA9D9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Multiple Instruction, Single Data Stream - MISD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5C877DB6-08A7-4A1B-BBF7-4ED4371AE7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Sequence of data</a:t>
            </a:r>
          </a:p>
          <a:p>
            <a:r>
              <a:rPr lang="en-US" altLang="en-US"/>
              <a:t>Transmitted to set of processors</a:t>
            </a:r>
          </a:p>
          <a:p>
            <a:r>
              <a:rPr lang="en-US" altLang="en-US"/>
              <a:t>Each processor executes different instruction sequence</a:t>
            </a:r>
          </a:p>
          <a:p>
            <a:r>
              <a:rPr lang="en-US" altLang="en-US"/>
              <a:t>Never been implemented</a:t>
            </a:r>
          </a:p>
          <a:p>
            <a:endParaRPr lang="en-US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075ED43-9CD9-439E-B4B9-31D3AAA7F4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92"/>
    </mc:Choice>
    <mc:Fallback>
      <p:transition spd="slow" advTm="25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>
            <a:extLst>
              <a:ext uri="{FF2B5EF4-FFF2-40B4-BE49-F238E27FC236}">
                <a16:creationId xmlns:a16="http://schemas.microsoft.com/office/drawing/2014/main" id="{56C77090-F09A-4C6E-9E56-7939073F49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Power5 Instruction Data Flow</a:t>
            </a:r>
          </a:p>
        </p:txBody>
      </p:sp>
      <p:pic>
        <p:nvPicPr>
          <p:cNvPr id="205828" name="Picture 4">
            <a:extLst>
              <a:ext uri="{FF2B5EF4-FFF2-40B4-BE49-F238E27FC236}">
                <a16:creationId xmlns:a16="http://schemas.microsoft.com/office/drawing/2014/main" id="{723AA209-A057-4732-9AC1-00223FA49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8915400" cy="459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F71189D-B4D4-44AE-9584-E4A432256C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"/>
    </mc:Choice>
    <mc:Fallback>
      <p:transition spd="slow" advTm="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409B1769-4292-4D26-95E2-C4A0610D68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Clusters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A75DE5B4-23F0-4A83-8F92-C96E230DD70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/>
              <a:t>Alternative to SMP</a:t>
            </a:r>
          </a:p>
          <a:p>
            <a:r>
              <a:rPr lang="en-US" altLang="en-US"/>
              <a:t>High performance</a:t>
            </a:r>
          </a:p>
          <a:p>
            <a:r>
              <a:rPr lang="en-US" altLang="en-US"/>
              <a:t>High availability</a:t>
            </a:r>
          </a:p>
          <a:p>
            <a:r>
              <a:rPr lang="en-US" altLang="en-US"/>
              <a:t>Server applications</a:t>
            </a:r>
          </a:p>
          <a:p>
            <a:endParaRPr lang="en-US" altLang="en-US"/>
          </a:p>
          <a:p>
            <a:r>
              <a:rPr lang="en-US" altLang="en-US"/>
              <a:t>A group of interconnected whole computers</a:t>
            </a:r>
          </a:p>
          <a:p>
            <a:r>
              <a:rPr lang="en-US" altLang="en-US"/>
              <a:t>Working together as unified resource</a:t>
            </a:r>
          </a:p>
          <a:p>
            <a:r>
              <a:rPr lang="en-US" altLang="en-US"/>
              <a:t>Illusion of being one machine</a:t>
            </a:r>
          </a:p>
          <a:p>
            <a:r>
              <a:rPr lang="en-US" altLang="en-US"/>
              <a:t>Each computer called a node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7D927B6-6589-48EF-826D-661C41544C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"/>
    </mc:Choice>
    <mc:Fallback>
      <p:transition spd="slow" advTm="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A9615265-88C0-44DE-8734-436C12F78B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 Benefits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F81C2FF0-F343-4F16-9FC7-BB65A8E479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Absolute scalability</a:t>
            </a:r>
          </a:p>
          <a:p>
            <a:r>
              <a:rPr lang="en-US" altLang="en-US"/>
              <a:t>Incremental scalability</a:t>
            </a:r>
          </a:p>
          <a:p>
            <a:r>
              <a:rPr lang="en-US" altLang="en-US"/>
              <a:t>High availability</a:t>
            </a:r>
          </a:p>
          <a:p>
            <a:r>
              <a:rPr lang="en-US" altLang="en-US"/>
              <a:t>Superior price/performance</a:t>
            </a:r>
          </a:p>
          <a:p>
            <a:endParaRPr lang="en-US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10A1D2B-F6FC-4C29-87C1-875A9CC557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3"/>
    </mc:Choice>
    <mc:Fallback>
      <p:transition spd="slow" advTm="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C5A7FD57-7A9F-4384-A143-D736A072A5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Cluster Configurations - Standby Server, No Shared Disk</a:t>
            </a:r>
          </a:p>
        </p:txBody>
      </p:sp>
      <p:pic>
        <p:nvPicPr>
          <p:cNvPr id="110596" name="Picture 4">
            <a:extLst>
              <a:ext uri="{FF2B5EF4-FFF2-40B4-BE49-F238E27FC236}">
                <a16:creationId xmlns:a16="http://schemas.microsoft.com/office/drawing/2014/main" id="{EE7FC8C3-8D81-4076-9062-53C4F72EF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07"/>
          <a:stretch>
            <a:fillRect/>
          </a:stretch>
        </p:blipFill>
        <p:spPr bwMode="auto">
          <a:xfrm>
            <a:off x="2286000" y="2074864"/>
            <a:ext cx="7696200" cy="341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518BFC9-CD8C-456C-9863-7E1E629CA7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2"/>
    </mc:Choice>
    <mc:Fallback>
      <p:transition spd="slow" advTm="1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BF3C3B63-BEB2-4209-9326-FB858A018F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Cluster Configurations - </a:t>
            </a:r>
            <a:br>
              <a:rPr lang="en-US" altLang="en-US"/>
            </a:br>
            <a:r>
              <a:rPr lang="en-US" altLang="en-US"/>
              <a:t>Shared Disk</a:t>
            </a:r>
          </a:p>
        </p:txBody>
      </p:sp>
      <p:pic>
        <p:nvPicPr>
          <p:cNvPr id="111620" name="Picture 4">
            <a:extLst>
              <a:ext uri="{FF2B5EF4-FFF2-40B4-BE49-F238E27FC236}">
                <a16:creationId xmlns:a16="http://schemas.microsoft.com/office/drawing/2014/main" id="{4BE42B76-F1A1-423D-A46B-1924F249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86" b="19835"/>
          <a:stretch>
            <a:fillRect/>
          </a:stretch>
        </p:blipFill>
        <p:spPr bwMode="auto">
          <a:xfrm>
            <a:off x="2133600" y="2012950"/>
            <a:ext cx="7543800" cy="354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E740C43-A4B2-4DC0-85F2-A3A4A37C9D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"/>
    </mc:Choice>
    <mc:Fallback>
      <p:transition spd="slow" advTm="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>
            <a:extLst>
              <a:ext uri="{FF2B5EF4-FFF2-40B4-BE49-F238E27FC236}">
                <a16:creationId xmlns:a16="http://schemas.microsoft.com/office/drawing/2014/main" id="{6D1B171C-7F24-48D9-B3D6-93B59DB1EB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Operating Systems Design Issues</a:t>
            </a:r>
          </a:p>
        </p:txBody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4ADCA078-2BA1-4BCC-B1D0-81C589C904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altLang="en-US" sz="2400"/>
              <a:t>Failure Management</a:t>
            </a:r>
          </a:p>
          <a:p>
            <a:pPr lvl="1"/>
            <a:r>
              <a:rPr lang="en-GB" altLang="en-US" sz="2000"/>
              <a:t>High availability</a:t>
            </a:r>
          </a:p>
          <a:p>
            <a:pPr lvl="1"/>
            <a:r>
              <a:rPr lang="en-GB" altLang="en-US" sz="2000"/>
              <a:t>Fault tolerant</a:t>
            </a:r>
          </a:p>
          <a:p>
            <a:pPr lvl="1"/>
            <a:r>
              <a:rPr lang="en-GB" altLang="en-US" sz="2000"/>
              <a:t>Failover</a:t>
            </a:r>
          </a:p>
          <a:p>
            <a:pPr lvl="2"/>
            <a:r>
              <a:rPr lang="en-GB" altLang="en-US" sz="1800"/>
              <a:t>Switching applications &amp; data from failed system to alternative within cluster</a:t>
            </a:r>
          </a:p>
          <a:p>
            <a:pPr lvl="1"/>
            <a:r>
              <a:rPr lang="en-GB" altLang="en-US" sz="2000"/>
              <a:t>Failback</a:t>
            </a:r>
          </a:p>
          <a:p>
            <a:pPr lvl="2"/>
            <a:r>
              <a:rPr lang="en-GB" altLang="en-US" sz="1800"/>
              <a:t>Restoration of applications and data to original system</a:t>
            </a:r>
          </a:p>
          <a:p>
            <a:pPr lvl="2"/>
            <a:r>
              <a:rPr lang="en-GB" altLang="en-US" sz="1800"/>
              <a:t>After problem is fixed</a:t>
            </a:r>
          </a:p>
          <a:p>
            <a:r>
              <a:rPr lang="en-GB" altLang="en-US" sz="2400"/>
              <a:t>Load balancing</a:t>
            </a:r>
          </a:p>
          <a:p>
            <a:pPr lvl="1"/>
            <a:r>
              <a:rPr lang="en-GB" altLang="en-US" sz="2000"/>
              <a:t>Incremental scalability</a:t>
            </a:r>
          </a:p>
          <a:p>
            <a:pPr lvl="1"/>
            <a:r>
              <a:rPr lang="en-GB" altLang="en-US" sz="2000"/>
              <a:t>Automatically include new computers in scheduling</a:t>
            </a:r>
          </a:p>
          <a:p>
            <a:pPr lvl="1"/>
            <a:r>
              <a:rPr lang="en-GB" altLang="en-US" sz="2000"/>
              <a:t>Middleware needs to recognise that processes may switch between machines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9924305-4CB5-449B-9FB3-2E09036D98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"/>
    </mc:Choice>
    <mc:Fallback>
      <p:transition spd="slow" advTm="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64CB2B33-6BFE-4873-8781-9547D529CC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Parallelizing</a:t>
            </a:r>
          </a:p>
        </p:txBody>
      </p:sp>
      <p:sp>
        <p:nvSpPr>
          <p:cNvPr id="169987" name="Rectangle 3">
            <a:extLst>
              <a:ext uri="{FF2B5EF4-FFF2-40B4-BE49-F238E27FC236}">
                <a16:creationId xmlns:a16="http://schemas.microsoft.com/office/drawing/2014/main" id="{0D911A7F-1042-459A-B405-C3C86E7BC6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GB" altLang="en-US"/>
              <a:t>Single application executing in parallel on a number of machines in cluster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Complier</a:t>
            </a:r>
          </a:p>
          <a:p>
            <a:pPr lvl="2">
              <a:lnSpc>
                <a:spcPct val="90000"/>
              </a:lnSpc>
            </a:pPr>
            <a:r>
              <a:rPr lang="en-GB" altLang="en-US"/>
              <a:t>Determines at compile time which parts can be executed in parallel</a:t>
            </a:r>
          </a:p>
          <a:p>
            <a:pPr lvl="2">
              <a:lnSpc>
                <a:spcPct val="90000"/>
              </a:lnSpc>
            </a:pPr>
            <a:r>
              <a:rPr lang="en-GB" altLang="en-US"/>
              <a:t>Split off for different computers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Application</a:t>
            </a:r>
          </a:p>
          <a:p>
            <a:pPr lvl="2">
              <a:lnSpc>
                <a:spcPct val="90000"/>
              </a:lnSpc>
            </a:pPr>
            <a:r>
              <a:rPr lang="en-GB" altLang="en-US"/>
              <a:t>Application written from scratch to be parallel</a:t>
            </a:r>
          </a:p>
          <a:p>
            <a:pPr lvl="2">
              <a:lnSpc>
                <a:spcPct val="90000"/>
              </a:lnSpc>
            </a:pPr>
            <a:r>
              <a:rPr lang="en-GB" altLang="en-US"/>
              <a:t>Message passing to move data between nodes</a:t>
            </a:r>
          </a:p>
          <a:p>
            <a:pPr lvl="2">
              <a:lnSpc>
                <a:spcPct val="90000"/>
              </a:lnSpc>
            </a:pPr>
            <a:r>
              <a:rPr lang="en-GB" altLang="en-US"/>
              <a:t>Hard to program</a:t>
            </a:r>
          </a:p>
          <a:p>
            <a:pPr lvl="2">
              <a:lnSpc>
                <a:spcPct val="90000"/>
              </a:lnSpc>
            </a:pPr>
            <a:r>
              <a:rPr lang="en-GB" altLang="en-US"/>
              <a:t>Best end result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Parametric computing</a:t>
            </a:r>
          </a:p>
          <a:p>
            <a:pPr lvl="2">
              <a:lnSpc>
                <a:spcPct val="90000"/>
              </a:lnSpc>
            </a:pPr>
            <a:r>
              <a:rPr lang="en-GB" altLang="en-US"/>
              <a:t>If a problem is repeated execution of algorithm on different sets of data</a:t>
            </a:r>
          </a:p>
          <a:p>
            <a:pPr lvl="2">
              <a:lnSpc>
                <a:spcPct val="90000"/>
              </a:lnSpc>
            </a:pPr>
            <a:r>
              <a:rPr lang="en-GB" altLang="en-US"/>
              <a:t>e.g. simulation using different scenarios</a:t>
            </a:r>
          </a:p>
          <a:p>
            <a:pPr lvl="2">
              <a:lnSpc>
                <a:spcPct val="90000"/>
              </a:lnSpc>
            </a:pPr>
            <a:r>
              <a:rPr lang="en-GB" altLang="en-US"/>
              <a:t>Needs effective tools to organize and run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979FEAF-D035-4FA7-9D0B-652A94BB0D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"/>
    </mc:Choice>
    <mc:Fallback>
      <p:transition spd="slow" advTm="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B07DFF50-F74D-49ED-86A9-B352E8B124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Cluster Computer Architecture</a:t>
            </a:r>
          </a:p>
        </p:txBody>
      </p:sp>
      <p:pic>
        <p:nvPicPr>
          <p:cNvPr id="159749" name="Picture 5">
            <a:extLst>
              <a:ext uri="{FF2B5EF4-FFF2-40B4-BE49-F238E27FC236}">
                <a16:creationId xmlns:a16="http://schemas.microsoft.com/office/drawing/2014/main" id="{19ABB4B0-FA12-47AC-918B-E9EAD6F98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76400"/>
            <a:ext cx="8542338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24A2AEF-27D7-4271-93F6-B26932BD8E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"/>
    </mc:Choice>
    <mc:Fallback>
      <p:transition spd="slow" advTm="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756212B7-1EC2-478F-AAA7-C24DD2D453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Cluster Middleware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3551A769-1FA6-4652-B3D2-73F4FF2285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GB" altLang="en-US" sz="2400"/>
              <a:t>Unified image to user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Single system image</a:t>
            </a:r>
          </a:p>
          <a:p>
            <a:pPr>
              <a:lnSpc>
                <a:spcPct val="90000"/>
              </a:lnSpc>
            </a:pPr>
            <a:r>
              <a:rPr lang="en-GB" altLang="en-US" sz="2400"/>
              <a:t>Single point of entry</a:t>
            </a:r>
          </a:p>
          <a:p>
            <a:pPr>
              <a:lnSpc>
                <a:spcPct val="90000"/>
              </a:lnSpc>
            </a:pPr>
            <a:r>
              <a:rPr lang="en-GB" altLang="en-US" sz="2400"/>
              <a:t>Single file hierarchy</a:t>
            </a:r>
          </a:p>
          <a:p>
            <a:pPr>
              <a:lnSpc>
                <a:spcPct val="90000"/>
              </a:lnSpc>
            </a:pPr>
            <a:r>
              <a:rPr lang="en-GB" altLang="en-US" sz="2400"/>
              <a:t>Single control point</a:t>
            </a:r>
          </a:p>
          <a:p>
            <a:pPr>
              <a:lnSpc>
                <a:spcPct val="90000"/>
              </a:lnSpc>
            </a:pPr>
            <a:r>
              <a:rPr lang="en-GB" altLang="en-US" sz="2400"/>
              <a:t>Single virtual networking</a:t>
            </a:r>
          </a:p>
          <a:p>
            <a:pPr>
              <a:lnSpc>
                <a:spcPct val="90000"/>
              </a:lnSpc>
            </a:pPr>
            <a:r>
              <a:rPr lang="en-GB" altLang="en-US" sz="2400"/>
              <a:t>Single memory space</a:t>
            </a:r>
          </a:p>
          <a:p>
            <a:pPr>
              <a:lnSpc>
                <a:spcPct val="90000"/>
              </a:lnSpc>
            </a:pPr>
            <a:r>
              <a:rPr lang="en-GB" altLang="en-US" sz="2400"/>
              <a:t>Single job management system</a:t>
            </a:r>
          </a:p>
          <a:p>
            <a:pPr>
              <a:lnSpc>
                <a:spcPct val="90000"/>
              </a:lnSpc>
            </a:pPr>
            <a:r>
              <a:rPr lang="en-GB" altLang="en-US" sz="2400"/>
              <a:t>Single user interface</a:t>
            </a:r>
          </a:p>
          <a:p>
            <a:pPr>
              <a:lnSpc>
                <a:spcPct val="90000"/>
              </a:lnSpc>
            </a:pPr>
            <a:r>
              <a:rPr lang="en-GB" altLang="en-US" sz="2400"/>
              <a:t>Single I/O space</a:t>
            </a:r>
          </a:p>
          <a:p>
            <a:pPr>
              <a:lnSpc>
                <a:spcPct val="90000"/>
              </a:lnSpc>
            </a:pPr>
            <a:r>
              <a:rPr lang="en-GB" altLang="en-US" sz="2400"/>
              <a:t>Single process space</a:t>
            </a:r>
          </a:p>
          <a:p>
            <a:pPr>
              <a:lnSpc>
                <a:spcPct val="90000"/>
              </a:lnSpc>
            </a:pPr>
            <a:r>
              <a:rPr lang="en-GB" altLang="en-US" sz="2400"/>
              <a:t>Checkpointing</a:t>
            </a:r>
          </a:p>
          <a:p>
            <a:pPr>
              <a:lnSpc>
                <a:spcPct val="90000"/>
              </a:lnSpc>
            </a:pPr>
            <a:r>
              <a:rPr lang="en-GB" altLang="en-US" sz="2400"/>
              <a:t>Process migration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65F61B9-DA69-4AA7-AA14-BC61DAA593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"/>
    </mc:Choice>
    <mc:Fallback>
      <p:transition spd="slow" advTm="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>
            <a:extLst>
              <a:ext uri="{FF2B5EF4-FFF2-40B4-BE49-F238E27FC236}">
                <a16:creationId xmlns:a16="http://schemas.microsoft.com/office/drawing/2014/main" id="{A16D8EE6-E6C3-439F-A6FB-2E9047AF45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Blade Servers</a:t>
            </a:r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6B78F92A-AB27-4481-8996-86E8BF3EF2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/>
              <a:t>Common implementation of cluster</a:t>
            </a:r>
          </a:p>
          <a:p>
            <a:r>
              <a:rPr lang="en-GB" altLang="en-US"/>
              <a:t>Server houses multiple server modules (blades) in single chassis</a:t>
            </a:r>
          </a:p>
          <a:p>
            <a:pPr lvl="1"/>
            <a:r>
              <a:rPr lang="en-GB" altLang="en-US"/>
              <a:t>Save space</a:t>
            </a:r>
          </a:p>
          <a:p>
            <a:pPr lvl="1"/>
            <a:r>
              <a:rPr lang="en-GB" altLang="en-US"/>
              <a:t>Improve system management</a:t>
            </a:r>
          </a:p>
          <a:p>
            <a:pPr lvl="1"/>
            <a:r>
              <a:rPr lang="en-GB" altLang="en-US"/>
              <a:t>Chassis provides power supply</a:t>
            </a:r>
          </a:p>
          <a:p>
            <a:pPr lvl="1"/>
            <a:r>
              <a:rPr lang="en-GB" altLang="en-US"/>
              <a:t>Each blade has processor, memory, disk</a:t>
            </a:r>
          </a:p>
          <a:p>
            <a:pPr>
              <a:buFontTx/>
              <a:buNone/>
            </a:pPr>
            <a:endParaRPr lang="en-GB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DEBC5B0-4397-4CEE-9BE6-29F3D245C5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"/>
    </mc:Choice>
    <mc:Fallback>
      <p:transition spd="slow" advTm="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22B14BDA-6858-4AF1-A434-0F0466F04E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Multiple Instruction, Multiple Data Stream- MIMD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6A1166DD-14BA-4F0D-93F9-91A2113814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Set of processors</a:t>
            </a:r>
          </a:p>
          <a:p>
            <a:r>
              <a:rPr lang="en-US" altLang="en-US"/>
              <a:t>Simultaneously execute different instruction sequences</a:t>
            </a:r>
          </a:p>
          <a:p>
            <a:r>
              <a:rPr lang="en-US" altLang="en-US"/>
              <a:t>Different sets of data</a:t>
            </a:r>
          </a:p>
          <a:p>
            <a:r>
              <a:rPr lang="en-US" altLang="en-US"/>
              <a:t>SMPs, clusters and NUMA systems</a:t>
            </a:r>
          </a:p>
          <a:p>
            <a:endParaRPr lang="en-US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734AEFD-8304-49A9-B391-546675918D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70"/>
    </mc:Choice>
    <mc:Fallback>
      <p:transition spd="slow" advTm="25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>
            <a:extLst>
              <a:ext uri="{FF2B5EF4-FFF2-40B4-BE49-F238E27FC236}">
                <a16:creationId xmlns:a16="http://schemas.microsoft.com/office/drawing/2014/main" id="{65B8123C-B672-4291-B781-08CA84641E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400"/>
              <a:t>Example 100-Gbps Ethernet Configuration for Massive Blade Server Site</a:t>
            </a:r>
          </a:p>
        </p:txBody>
      </p:sp>
      <p:pic>
        <p:nvPicPr>
          <p:cNvPr id="208900" name="Picture 4">
            <a:extLst>
              <a:ext uri="{FF2B5EF4-FFF2-40B4-BE49-F238E27FC236}">
                <a16:creationId xmlns:a16="http://schemas.microsoft.com/office/drawing/2014/main" id="{C43FB84F-75A1-4F2B-BCE0-5A2CB350E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8" y="1128713"/>
            <a:ext cx="7112000" cy="568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7016F4F-0FE1-4D83-824A-8449E5F1AC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"/>
    </mc:Choice>
    <mc:Fallback>
      <p:transition spd="slow" advTm="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E7C6751F-D9C6-4ACB-8F9E-65054C9C7A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Cluster v. SMP</a:t>
            </a:r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5DB2F6EA-05E5-4CCF-B0E9-E32B5F8C78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GB" altLang="en-US"/>
              <a:t>Both provide multiprocessor support to high demand applications.</a:t>
            </a:r>
          </a:p>
          <a:p>
            <a:pPr>
              <a:lnSpc>
                <a:spcPct val="90000"/>
              </a:lnSpc>
            </a:pPr>
            <a:r>
              <a:rPr lang="en-GB" altLang="en-US"/>
              <a:t>Both available commercially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SMP for longer</a:t>
            </a:r>
          </a:p>
          <a:p>
            <a:pPr>
              <a:lnSpc>
                <a:spcPct val="90000"/>
              </a:lnSpc>
            </a:pPr>
            <a:r>
              <a:rPr lang="en-GB" altLang="en-US"/>
              <a:t>SMP: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Easier to manage and control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Closer to single processor systems</a:t>
            </a:r>
          </a:p>
          <a:p>
            <a:pPr lvl="2">
              <a:lnSpc>
                <a:spcPct val="90000"/>
              </a:lnSpc>
            </a:pPr>
            <a:r>
              <a:rPr lang="en-GB" altLang="en-US"/>
              <a:t>Scheduling is main difference</a:t>
            </a:r>
          </a:p>
          <a:p>
            <a:pPr lvl="2">
              <a:lnSpc>
                <a:spcPct val="90000"/>
              </a:lnSpc>
            </a:pPr>
            <a:r>
              <a:rPr lang="en-GB" altLang="en-US"/>
              <a:t>Less physical space</a:t>
            </a:r>
          </a:p>
          <a:p>
            <a:pPr lvl="2">
              <a:lnSpc>
                <a:spcPct val="90000"/>
              </a:lnSpc>
            </a:pPr>
            <a:r>
              <a:rPr lang="en-GB" altLang="en-US"/>
              <a:t>Lower power consumption</a:t>
            </a:r>
          </a:p>
          <a:p>
            <a:pPr>
              <a:lnSpc>
                <a:spcPct val="90000"/>
              </a:lnSpc>
            </a:pPr>
            <a:r>
              <a:rPr lang="en-GB" altLang="en-US"/>
              <a:t>Clustering: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Superior incremental &amp; absolute scalability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Superior availability</a:t>
            </a:r>
          </a:p>
          <a:p>
            <a:pPr lvl="2">
              <a:lnSpc>
                <a:spcPct val="90000"/>
              </a:lnSpc>
            </a:pPr>
            <a:r>
              <a:rPr lang="en-GB" altLang="en-US"/>
              <a:t>Redundancy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76C7C4E-2D48-47AE-B4D9-678BE8B0F2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"/>
    </mc:Choice>
    <mc:Fallback>
      <p:transition spd="slow" advTm="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8C0347F2-F987-4573-BFEA-56E8145351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Nonuniform Memory Access (NUMA)</a:t>
            </a:r>
          </a:p>
        </p:txBody>
      </p:sp>
      <p:sp>
        <p:nvSpPr>
          <p:cNvPr id="173059" name="Rectangle 3">
            <a:extLst>
              <a:ext uri="{FF2B5EF4-FFF2-40B4-BE49-F238E27FC236}">
                <a16:creationId xmlns:a16="http://schemas.microsoft.com/office/drawing/2014/main" id="{D145EE94-551C-4E23-9A30-8BC8F1F069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GB" altLang="en-US" sz="2000"/>
              <a:t>Alternative to SMP &amp; clustering</a:t>
            </a:r>
          </a:p>
          <a:p>
            <a:pPr>
              <a:lnSpc>
                <a:spcPct val="90000"/>
              </a:lnSpc>
            </a:pPr>
            <a:r>
              <a:rPr lang="en-GB" altLang="en-US" sz="2000"/>
              <a:t>Uniform memory access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All processors have access to all parts of memory</a:t>
            </a:r>
          </a:p>
          <a:p>
            <a:pPr lvl="2">
              <a:lnSpc>
                <a:spcPct val="90000"/>
              </a:lnSpc>
            </a:pPr>
            <a:r>
              <a:rPr lang="en-GB" altLang="en-US" sz="1600"/>
              <a:t>Using load &amp; store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Access time to all regions of memory is the same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Access time to memory for different processors same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As used by SMP</a:t>
            </a:r>
          </a:p>
          <a:p>
            <a:pPr>
              <a:lnSpc>
                <a:spcPct val="90000"/>
              </a:lnSpc>
            </a:pPr>
            <a:r>
              <a:rPr lang="en-GB" altLang="en-US" sz="2000"/>
              <a:t>Nonuniform memory access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All processors have access to all parts of memory</a:t>
            </a:r>
          </a:p>
          <a:p>
            <a:pPr lvl="2">
              <a:lnSpc>
                <a:spcPct val="90000"/>
              </a:lnSpc>
            </a:pPr>
            <a:r>
              <a:rPr lang="en-GB" altLang="en-US" sz="1600"/>
              <a:t>Using load &amp; store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Access time of processor differs depending on region of memory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Different processors access different regions of memory at different speeds</a:t>
            </a:r>
          </a:p>
          <a:p>
            <a:pPr>
              <a:lnSpc>
                <a:spcPct val="90000"/>
              </a:lnSpc>
            </a:pPr>
            <a:r>
              <a:rPr lang="en-GB" altLang="en-US" sz="2000"/>
              <a:t>Cache coherent NUMA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Cache coherence is maintained among the caches of the various processors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Significantly different from SMP and clusters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40E7FD0-5069-4085-9E72-C9DB9F070D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"/>
    </mc:Choice>
    <mc:Fallback>
      <p:transition spd="slow" advTm="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C958F09C-FF73-468A-954F-903D5282CF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Motivation</a:t>
            </a:r>
          </a:p>
        </p:txBody>
      </p:sp>
      <p:sp>
        <p:nvSpPr>
          <p:cNvPr id="174083" name="Rectangle 3">
            <a:extLst>
              <a:ext uri="{FF2B5EF4-FFF2-40B4-BE49-F238E27FC236}">
                <a16:creationId xmlns:a16="http://schemas.microsoft.com/office/drawing/2014/main" id="{0745E274-BFDF-4442-B5FE-B7F62FFE80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en-US" sz="2400"/>
              <a:t>SMP has practical limit to number of processors</a:t>
            </a:r>
          </a:p>
          <a:p>
            <a:pPr lvl="1"/>
            <a:r>
              <a:rPr lang="en-GB" altLang="en-US" sz="2000"/>
              <a:t>Bus traffic limits to between 16 and 64 processors</a:t>
            </a:r>
          </a:p>
          <a:p>
            <a:r>
              <a:rPr lang="en-GB" altLang="en-US" sz="2400"/>
              <a:t>In clusters each node has own memory</a:t>
            </a:r>
          </a:p>
          <a:p>
            <a:pPr lvl="1"/>
            <a:r>
              <a:rPr lang="en-GB" altLang="en-US" sz="2000"/>
              <a:t>Apps do not see large global memory</a:t>
            </a:r>
          </a:p>
          <a:p>
            <a:pPr lvl="1"/>
            <a:r>
              <a:rPr lang="en-GB" altLang="en-US" sz="2000"/>
              <a:t>Coherence maintained by software not hardware</a:t>
            </a:r>
          </a:p>
          <a:p>
            <a:r>
              <a:rPr lang="en-GB" altLang="en-US" sz="2400"/>
              <a:t>NUMA retains SMP flavour while giving large scale multiprocessing</a:t>
            </a:r>
          </a:p>
          <a:p>
            <a:pPr lvl="1"/>
            <a:r>
              <a:rPr lang="en-GB" altLang="en-US" sz="2000"/>
              <a:t>e.g. Silicon Graphics Origin NUMA 1024 MIPS R10000 processors</a:t>
            </a:r>
          </a:p>
          <a:p>
            <a:r>
              <a:rPr lang="en-GB" altLang="en-US" sz="2400"/>
              <a:t>Objective is to maintain transparent system wide memory while permitting multiprocessor nodes, each with own bus or internal interconnection system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BC0888E-EFF0-4F1D-8517-88EAA2DC69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"/>
    </mc:Choice>
    <mc:Fallback>
      <p:transition spd="slow" advTm="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60C23A0A-680A-4590-A04C-521268DFAF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CC-NUMA Organization</a:t>
            </a:r>
          </a:p>
        </p:txBody>
      </p:sp>
      <p:pic>
        <p:nvPicPr>
          <p:cNvPr id="160773" name="Picture 5">
            <a:extLst>
              <a:ext uri="{FF2B5EF4-FFF2-40B4-BE49-F238E27FC236}">
                <a16:creationId xmlns:a16="http://schemas.microsoft.com/office/drawing/2014/main" id="{7FAE1FB2-6105-41AD-A5F3-1DAE77357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169988"/>
            <a:ext cx="7707313" cy="545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7F75AF2-0271-4364-8001-9526D2FFCB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"/>
    </mc:Choice>
    <mc:Fallback>
      <p:transition spd="slow" advTm="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A180CC17-0822-45A3-AFF4-FFE246CE49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CC-NUMA Operation</a:t>
            </a:r>
          </a:p>
        </p:txBody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C5152E51-3A19-42FC-BA82-8172B0A097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GB" altLang="en-US"/>
              <a:t>Each processor has own L1 and L2 cache</a:t>
            </a:r>
          </a:p>
          <a:p>
            <a:pPr>
              <a:lnSpc>
                <a:spcPct val="90000"/>
              </a:lnSpc>
            </a:pPr>
            <a:r>
              <a:rPr lang="en-GB" altLang="en-US"/>
              <a:t>Each node has own main memory</a:t>
            </a:r>
          </a:p>
          <a:p>
            <a:pPr>
              <a:lnSpc>
                <a:spcPct val="90000"/>
              </a:lnSpc>
            </a:pPr>
            <a:r>
              <a:rPr lang="en-GB" altLang="en-US"/>
              <a:t>Nodes connected by some networking facility</a:t>
            </a:r>
          </a:p>
          <a:p>
            <a:pPr>
              <a:lnSpc>
                <a:spcPct val="90000"/>
              </a:lnSpc>
            </a:pPr>
            <a:r>
              <a:rPr lang="en-GB" altLang="en-US"/>
              <a:t>Each processor sees single addressable memory space</a:t>
            </a:r>
          </a:p>
          <a:p>
            <a:pPr>
              <a:lnSpc>
                <a:spcPct val="90000"/>
              </a:lnSpc>
            </a:pPr>
            <a:r>
              <a:rPr lang="en-GB" altLang="en-US"/>
              <a:t>Memory request order: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L1 cache (local to processor)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L2 cache (local to processor)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Main memory (local to node)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Remote memory</a:t>
            </a:r>
          </a:p>
          <a:p>
            <a:pPr lvl="2">
              <a:lnSpc>
                <a:spcPct val="90000"/>
              </a:lnSpc>
            </a:pPr>
            <a:r>
              <a:rPr lang="en-GB" altLang="en-US"/>
              <a:t>Delivered to requesting (local to processor) cache</a:t>
            </a:r>
          </a:p>
          <a:p>
            <a:pPr>
              <a:lnSpc>
                <a:spcPct val="90000"/>
              </a:lnSpc>
            </a:pPr>
            <a:r>
              <a:rPr lang="en-GB" altLang="en-US"/>
              <a:t>Automatic and transparent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1F3FA21-BC24-49FB-B015-389D16D1D9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6"/>
    </mc:Choice>
    <mc:Fallback>
      <p:transition spd="slow" advTm="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E3DFA99F-979F-4891-A1CE-E8940C8B14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Memory Access Sequence</a:t>
            </a:r>
          </a:p>
        </p:txBody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AF4D1832-3DC0-4514-9055-EBB6CFBA72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altLang="en-US" sz="2400"/>
              <a:t>Each node maintains directory of location of portions of memory and cache status</a:t>
            </a:r>
          </a:p>
          <a:p>
            <a:r>
              <a:rPr lang="en-GB" altLang="en-US" sz="2400"/>
              <a:t>e.g. node 2 processor 3 (P2-3) requests location 798 which is in memory of node 1</a:t>
            </a:r>
          </a:p>
          <a:p>
            <a:pPr lvl="1"/>
            <a:r>
              <a:rPr lang="en-GB" altLang="en-US" sz="2000"/>
              <a:t>P2-3 issues read request on snoopy bus of node 2</a:t>
            </a:r>
          </a:p>
          <a:p>
            <a:pPr lvl="1"/>
            <a:r>
              <a:rPr lang="en-GB" altLang="en-US" sz="2000"/>
              <a:t>Directory on node 2 recognises location is on node 1</a:t>
            </a:r>
          </a:p>
          <a:p>
            <a:pPr lvl="1"/>
            <a:r>
              <a:rPr lang="en-GB" altLang="en-US" sz="2000"/>
              <a:t>Node 2 directory requests node 1’s directory</a:t>
            </a:r>
          </a:p>
          <a:p>
            <a:pPr lvl="1"/>
            <a:r>
              <a:rPr lang="en-GB" altLang="en-US" sz="2000"/>
              <a:t>Node 1 directory requests contents of 798</a:t>
            </a:r>
          </a:p>
          <a:p>
            <a:pPr lvl="1"/>
            <a:r>
              <a:rPr lang="en-GB" altLang="en-US" sz="2000"/>
              <a:t>Node 1 memory puts data on (node 1 local) bus</a:t>
            </a:r>
          </a:p>
          <a:p>
            <a:pPr lvl="1"/>
            <a:r>
              <a:rPr lang="en-GB" altLang="en-US" sz="2000"/>
              <a:t>Node 1 directory gets data from (node 1 local) bus</a:t>
            </a:r>
          </a:p>
          <a:p>
            <a:pPr lvl="1"/>
            <a:r>
              <a:rPr lang="en-GB" altLang="en-US" sz="2000"/>
              <a:t>Data transferred to node 2’s directory</a:t>
            </a:r>
          </a:p>
          <a:p>
            <a:pPr lvl="1"/>
            <a:r>
              <a:rPr lang="en-GB" altLang="en-US" sz="2000"/>
              <a:t>Node 2 directory puts data on (node 2 local) bus</a:t>
            </a:r>
          </a:p>
          <a:p>
            <a:pPr lvl="1"/>
            <a:r>
              <a:rPr lang="en-GB" altLang="en-US" sz="2000"/>
              <a:t>Data picked up, put in P2-3’s cache and delivered to processor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DA9D4EA-ADA6-47CE-9932-95651CE5FE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"/>
    </mc:Choice>
    <mc:Fallback>
      <p:transition spd="slow" advTm="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4EEABCD7-85A9-48F4-9F39-2150BDB209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Cache Coherence</a:t>
            </a:r>
          </a:p>
        </p:txBody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89C8B421-5C24-4B72-9C42-36AB184992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altLang="en-US"/>
              <a:t>Node 1 directory keeps note that node 2 has copy of data</a:t>
            </a:r>
          </a:p>
          <a:p>
            <a:r>
              <a:rPr lang="en-GB" altLang="en-US"/>
              <a:t>If data modified in cache, this is broadcast to other nodes</a:t>
            </a:r>
          </a:p>
          <a:p>
            <a:r>
              <a:rPr lang="en-GB" altLang="en-US"/>
              <a:t>Local directories monitor and purge local cache if necessary</a:t>
            </a:r>
          </a:p>
          <a:p>
            <a:r>
              <a:rPr lang="en-GB" altLang="en-US"/>
              <a:t>Local directory monitors changes to local data in remote caches and marks memory invalid until writeback</a:t>
            </a:r>
          </a:p>
          <a:p>
            <a:r>
              <a:rPr lang="en-GB" altLang="en-US"/>
              <a:t>Local directory forces writeback if memory location requested by another processor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DD031F2-BCFE-455C-9094-AE80316E20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8"/>
    </mc:Choice>
    <mc:Fallback>
      <p:transition spd="slow" advTm="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F3B4A7A9-1276-4683-A6E6-68C42BCFD5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NUMA Pros &amp; Cons</a:t>
            </a:r>
          </a:p>
        </p:txBody>
      </p:sp>
      <p:sp>
        <p:nvSpPr>
          <p:cNvPr id="178179" name="Rectangle 3">
            <a:extLst>
              <a:ext uri="{FF2B5EF4-FFF2-40B4-BE49-F238E27FC236}">
                <a16:creationId xmlns:a16="http://schemas.microsoft.com/office/drawing/2014/main" id="{2145E30F-F351-49C8-A5CB-C764D95700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altLang="en-US" sz="2400"/>
              <a:t>Effective performance at higher levels of parallelism than SMP</a:t>
            </a:r>
          </a:p>
          <a:p>
            <a:r>
              <a:rPr lang="en-GB" altLang="en-US" sz="2400"/>
              <a:t>No major software changes</a:t>
            </a:r>
          </a:p>
          <a:p>
            <a:r>
              <a:rPr lang="en-GB" altLang="en-US" sz="2400"/>
              <a:t>Performance can breakdown if too much access to remote memory</a:t>
            </a:r>
          </a:p>
          <a:p>
            <a:pPr lvl="1"/>
            <a:r>
              <a:rPr lang="en-GB" altLang="en-US" sz="2000"/>
              <a:t>Can be avoided by:</a:t>
            </a:r>
          </a:p>
          <a:p>
            <a:pPr lvl="2"/>
            <a:r>
              <a:rPr lang="en-GB" altLang="en-US" sz="1800"/>
              <a:t>L1 &amp; L2 cache design reducing all memory access</a:t>
            </a:r>
          </a:p>
          <a:p>
            <a:pPr lvl="3"/>
            <a:r>
              <a:rPr lang="en-GB" altLang="en-US" sz="1600"/>
              <a:t>Need good temporal locality of software</a:t>
            </a:r>
          </a:p>
          <a:p>
            <a:pPr lvl="2"/>
            <a:r>
              <a:rPr lang="en-GB" altLang="en-US" sz="1800"/>
              <a:t>Good spatial locality of software</a:t>
            </a:r>
          </a:p>
          <a:p>
            <a:pPr lvl="2"/>
            <a:r>
              <a:rPr lang="en-GB" altLang="en-US" sz="1800"/>
              <a:t>Virtual memory management moving pages to nodes that are using them most</a:t>
            </a:r>
          </a:p>
          <a:p>
            <a:r>
              <a:rPr lang="en-GB" altLang="en-US" sz="2400"/>
              <a:t>Not transparent</a:t>
            </a:r>
          </a:p>
          <a:p>
            <a:pPr lvl="1"/>
            <a:r>
              <a:rPr lang="en-GB" altLang="en-US" sz="2000"/>
              <a:t>Page allocation, process allocation and load balancing changes needed</a:t>
            </a:r>
          </a:p>
          <a:p>
            <a:r>
              <a:rPr lang="en-GB" altLang="en-US" sz="2400"/>
              <a:t>Availability?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4BB82CD-FC99-4E88-BACC-43956CC8D4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"/>
    </mc:Choice>
    <mc:Fallback>
      <p:transition spd="slow" advTm="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13C57921-DDB8-492E-B296-283B87DBE0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Vector Computation</a:t>
            </a:r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902D0E17-8C11-45E6-AD64-D4867CFE5A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</a:pPr>
            <a:r>
              <a:rPr lang="en-GB" altLang="en-US" sz="2000"/>
              <a:t>Maths problems involving physical processes present different difficulties for computation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Aerodynamics, seismology, meteorology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Continuous field simulation</a:t>
            </a:r>
          </a:p>
          <a:p>
            <a:pPr>
              <a:lnSpc>
                <a:spcPct val="90000"/>
              </a:lnSpc>
            </a:pPr>
            <a:r>
              <a:rPr lang="en-GB" altLang="en-US" sz="2000"/>
              <a:t>High precision</a:t>
            </a:r>
          </a:p>
          <a:p>
            <a:pPr>
              <a:lnSpc>
                <a:spcPct val="90000"/>
              </a:lnSpc>
            </a:pPr>
            <a:r>
              <a:rPr lang="en-GB" altLang="en-US" sz="2000"/>
              <a:t>Repeated floating point calculations on large arrays of numbers</a:t>
            </a:r>
          </a:p>
          <a:p>
            <a:pPr>
              <a:lnSpc>
                <a:spcPct val="90000"/>
              </a:lnSpc>
            </a:pPr>
            <a:r>
              <a:rPr lang="en-GB" altLang="en-US" sz="2000"/>
              <a:t>Supercomputers handle these types of problem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Hundreds of millions of flops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$10-15 million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Optimised for calculation rather than multitasking and I/O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Limited market</a:t>
            </a:r>
          </a:p>
          <a:p>
            <a:pPr lvl="2">
              <a:lnSpc>
                <a:spcPct val="90000"/>
              </a:lnSpc>
            </a:pPr>
            <a:r>
              <a:rPr lang="en-GB" altLang="en-US" sz="1600"/>
              <a:t>Research, government agencies, meteorology</a:t>
            </a:r>
          </a:p>
          <a:p>
            <a:pPr>
              <a:lnSpc>
                <a:spcPct val="90000"/>
              </a:lnSpc>
            </a:pPr>
            <a:r>
              <a:rPr lang="en-GB" altLang="en-US" sz="2000"/>
              <a:t>Array processor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Alternative to supercomputer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Configured as peripherals to mainframe &amp; mini</a:t>
            </a:r>
          </a:p>
          <a:p>
            <a:pPr lvl="1">
              <a:lnSpc>
                <a:spcPct val="90000"/>
              </a:lnSpc>
            </a:pPr>
            <a:r>
              <a:rPr lang="en-GB" altLang="en-US" sz="1800"/>
              <a:t>Just run vector portion of problems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85497B3-6810-4339-A676-25A8AC5072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6"/>
    </mc:Choice>
    <mc:Fallback>
      <p:transition spd="slow" advTm="1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2400BFFA-B545-4FA2-9157-BFC4761348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Taxonomy of Parallel Processor Architectures</a:t>
            </a:r>
          </a:p>
        </p:txBody>
      </p:sp>
      <p:pic>
        <p:nvPicPr>
          <p:cNvPr id="75780" name="Picture 4">
            <a:extLst>
              <a:ext uri="{FF2B5EF4-FFF2-40B4-BE49-F238E27FC236}">
                <a16:creationId xmlns:a16="http://schemas.microsoft.com/office/drawing/2014/main" id="{506C9089-E02C-4F92-A346-54492B820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15"/>
          <a:stretch>
            <a:fillRect/>
          </a:stretch>
        </p:blipFill>
        <p:spPr bwMode="auto">
          <a:xfrm>
            <a:off x="2514600" y="1644650"/>
            <a:ext cx="7315200" cy="509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5FF0AC5-D93F-457C-9F06-273DE6E762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89"/>
    </mc:Choice>
    <mc:Fallback>
      <p:transition spd="slow" advTm="29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>
            <a:extLst>
              <a:ext uri="{FF2B5EF4-FFF2-40B4-BE49-F238E27FC236}">
                <a16:creationId xmlns:a16="http://schemas.microsoft.com/office/drawing/2014/main" id="{7D3ED923-8F49-4B9F-AFA4-85369874AA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Vector Addition Example</a:t>
            </a:r>
          </a:p>
        </p:txBody>
      </p:sp>
      <p:pic>
        <p:nvPicPr>
          <p:cNvPr id="161796" name="Picture 4">
            <a:extLst>
              <a:ext uri="{FF2B5EF4-FFF2-40B4-BE49-F238E27FC236}">
                <a16:creationId xmlns:a16="http://schemas.microsoft.com/office/drawing/2014/main" id="{9CD30FB9-A264-4097-90BE-915A63391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1" t="7666" r="31723" b="76051"/>
          <a:stretch>
            <a:fillRect/>
          </a:stretch>
        </p:blipFill>
        <p:spPr bwMode="auto">
          <a:xfrm>
            <a:off x="2667000" y="1465264"/>
            <a:ext cx="6705600" cy="386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AC3643A-0923-4F8B-9797-CFF9467728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"/>
    </mc:Choice>
    <mc:Fallback>
      <p:transition spd="slow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>
            <a:extLst>
              <a:ext uri="{FF2B5EF4-FFF2-40B4-BE49-F238E27FC236}">
                <a16:creationId xmlns:a16="http://schemas.microsoft.com/office/drawing/2014/main" id="{9A6B7E9D-3C75-43E3-99CC-4EDC8905AE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Approaches</a:t>
            </a:r>
          </a:p>
        </p:txBody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34A482A7-1524-4F74-B120-01F3B8F02F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altLang="en-US" sz="2400"/>
              <a:t>General purpose computers rely on iteration to do vector calculations</a:t>
            </a:r>
          </a:p>
          <a:p>
            <a:pPr>
              <a:lnSpc>
                <a:spcPct val="90000"/>
              </a:lnSpc>
            </a:pPr>
            <a:r>
              <a:rPr lang="en-GB" altLang="en-US" sz="2400"/>
              <a:t>In example this needs six calculations</a:t>
            </a:r>
          </a:p>
          <a:p>
            <a:pPr>
              <a:lnSpc>
                <a:spcPct val="90000"/>
              </a:lnSpc>
            </a:pPr>
            <a:r>
              <a:rPr lang="en-GB" altLang="en-US" sz="2400"/>
              <a:t>Vector processing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Assume possible to operate on one-dimensional vector of data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All elements in a particular row can be calculated in parallel</a:t>
            </a:r>
          </a:p>
          <a:p>
            <a:pPr>
              <a:lnSpc>
                <a:spcPct val="90000"/>
              </a:lnSpc>
            </a:pPr>
            <a:r>
              <a:rPr lang="en-GB" altLang="en-US" sz="2400"/>
              <a:t>Parallel processing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Independent processors functioning in parallel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Use FORK N to start individual process at location N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JOIN N causes N independent processes to join and merge following JOIN</a:t>
            </a:r>
          </a:p>
          <a:p>
            <a:pPr lvl="2">
              <a:lnSpc>
                <a:spcPct val="90000"/>
              </a:lnSpc>
            </a:pPr>
            <a:r>
              <a:rPr lang="en-GB" altLang="en-US" sz="1800"/>
              <a:t>O/S Co-ordinates JOINs</a:t>
            </a:r>
          </a:p>
          <a:p>
            <a:pPr lvl="2">
              <a:lnSpc>
                <a:spcPct val="90000"/>
              </a:lnSpc>
            </a:pPr>
            <a:r>
              <a:rPr lang="en-GB" altLang="en-US" sz="1800"/>
              <a:t>Execution is blocked until all N processes have reached JOIN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2C7A828-4106-454F-B6BE-AD9367F554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8"/>
    </mc:Choice>
    <mc:Fallback>
      <p:transition spd="slow" advTm="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>
            <a:extLst>
              <a:ext uri="{FF2B5EF4-FFF2-40B4-BE49-F238E27FC236}">
                <a16:creationId xmlns:a16="http://schemas.microsoft.com/office/drawing/2014/main" id="{D90B3E1C-8833-4221-978C-F11551C765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Processor Designs</a:t>
            </a:r>
          </a:p>
        </p:txBody>
      </p:sp>
      <p:sp>
        <p:nvSpPr>
          <p:cNvPr id="181251" name="Rectangle 3">
            <a:extLst>
              <a:ext uri="{FF2B5EF4-FFF2-40B4-BE49-F238E27FC236}">
                <a16:creationId xmlns:a16="http://schemas.microsoft.com/office/drawing/2014/main" id="{7B9A28AC-FAD7-4724-95B6-DAFF8ABEF3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/>
              <a:t>Pipelined ALU</a:t>
            </a:r>
          </a:p>
          <a:p>
            <a:pPr lvl="1"/>
            <a:r>
              <a:rPr lang="en-GB" altLang="en-US"/>
              <a:t>Within operations</a:t>
            </a:r>
          </a:p>
          <a:p>
            <a:pPr lvl="1"/>
            <a:r>
              <a:rPr lang="en-GB" altLang="en-US"/>
              <a:t>Across operations</a:t>
            </a:r>
          </a:p>
          <a:p>
            <a:r>
              <a:rPr lang="en-GB" altLang="en-US"/>
              <a:t>Parallel ALUs</a:t>
            </a:r>
          </a:p>
          <a:p>
            <a:r>
              <a:rPr lang="en-GB" altLang="en-US"/>
              <a:t>Parallel processors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3F3936A-45AD-4F3E-BA93-CC7A1CADD1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0"/>
    </mc:Choice>
    <mc:Fallback>
      <p:transition spd="slow" advTm="1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>
            <a:extLst>
              <a:ext uri="{FF2B5EF4-FFF2-40B4-BE49-F238E27FC236}">
                <a16:creationId xmlns:a16="http://schemas.microsoft.com/office/drawing/2014/main" id="{3D38FF78-B33B-497F-9A02-6AB504819D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30400" y="609600"/>
            <a:ext cx="8204200" cy="838200"/>
          </a:xfrm>
        </p:spPr>
        <p:txBody>
          <a:bodyPr>
            <a:normAutofit fontScale="90000"/>
          </a:bodyPr>
          <a:lstStyle/>
          <a:p>
            <a:r>
              <a:rPr lang="en-GB" altLang="en-US"/>
              <a:t>Approaches to </a:t>
            </a:r>
            <a:br>
              <a:rPr lang="en-GB" altLang="en-US"/>
            </a:br>
            <a:r>
              <a:rPr lang="en-GB" altLang="en-US"/>
              <a:t>Vector </a:t>
            </a:r>
            <a:br>
              <a:rPr lang="en-GB" altLang="en-US"/>
            </a:br>
            <a:r>
              <a:rPr lang="en-GB" altLang="en-US"/>
              <a:t>Computation</a:t>
            </a:r>
          </a:p>
        </p:txBody>
      </p:sp>
      <p:pic>
        <p:nvPicPr>
          <p:cNvPr id="162821" name="Picture 5">
            <a:extLst>
              <a:ext uri="{FF2B5EF4-FFF2-40B4-BE49-F238E27FC236}">
                <a16:creationId xmlns:a16="http://schemas.microsoft.com/office/drawing/2014/main" id="{F368D9CF-E39C-419D-8C65-2BEE58BCA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1" y="30164"/>
            <a:ext cx="4778375" cy="667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B350CC0-8014-41BC-8B9E-2E6170F98B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0"/>
    </mc:Choice>
    <mc:Fallback>
      <p:transition spd="slow" advTm="1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>
            <a:extLst>
              <a:ext uri="{FF2B5EF4-FFF2-40B4-BE49-F238E27FC236}">
                <a16:creationId xmlns:a16="http://schemas.microsoft.com/office/drawing/2014/main" id="{EFFF2C20-F19E-4246-9389-221BB922AA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Chaining</a:t>
            </a:r>
          </a:p>
        </p:txBody>
      </p:sp>
      <p:sp>
        <p:nvSpPr>
          <p:cNvPr id="183299" name="Rectangle 3">
            <a:extLst>
              <a:ext uri="{FF2B5EF4-FFF2-40B4-BE49-F238E27FC236}">
                <a16:creationId xmlns:a16="http://schemas.microsoft.com/office/drawing/2014/main" id="{798BB451-29D3-445B-94F5-6F641BBC498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/>
              <a:t>Cray Supercomputers</a:t>
            </a:r>
          </a:p>
          <a:p>
            <a:r>
              <a:rPr lang="en-GB" altLang="en-US"/>
              <a:t>Vector operation may start as soon as first element of operand vector available and functional unit is free</a:t>
            </a:r>
          </a:p>
          <a:p>
            <a:r>
              <a:rPr lang="en-GB" altLang="en-US"/>
              <a:t>Result from one functional unit is fed immediately into another</a:t>
            </a:r>
          </a:p>
          <a:p>
            <a:r>
              <a:rPr lang="en-GB" altLang="en-US"/>
              <a:t>If vector registers used, intermediate results do not have to be stored in memory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2FE9C5E-6F6F-4DBC-8EB6-7AF2ECAC49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"/>
    </mc:Choice>
    <mc:Fallback>
      <p:transition spd="slow" advTm="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>
            <a:extLst>
              <a:ext uri="{FF2B5EF4-FFF2-40B4-BE49-F238E27FC236}">
                <a16:creationId xmlns:a16="http://schemas.microsoft.com/office/drawing/2014/main" id="{A4B5D10A-D666-47D8-AC51-EA3182D2CD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Computer Organizations</a:t>
            </a:r>
          </a:p>
        </p:txBody>
      </p:sp>
      <p:pic>
        <p:nvPicPr>
          <p:cNvPr id="163844" name="Picture 4">
            <a:extLst>
              <a:ext uri="{FF2B5EF4-FFF2-40B4-BE49-F238E27FC236}">
                <a16:creationId xmlns:a16="http://schemas.microsoft.com/office/drawing/2014/main" id="{2DD137CD-EE71-4435-B8CE-C7C21B6D7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" t="16872" r="6648" b="55009"/>
          <a:stretch>
            <a:fillRect/>
          </a:stretch>
        </p:blipFill>
        <p:spPr bwMode="auto">
          <a:xfrm>
            <a:off x="1524000" y="1981200"/>
            <a:ext cx="9144000" cy="223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3B679B5-FA57-47D1-9E29-D626C288CE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9"/>
    </mc:Choice>
    <mc:Fallback>
      <p:transition spd="slow" advTm="2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03349A16-9DAB-477A-9A58-A5B33D94AE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IBM 3090 with Vector Facility</a:t>
            </a:r>
          </a:p>
        </p:txBody>
      </p:sp>
      <p:pic>
        <p:nvPicPr>
          <p:cNvPr id="164868" name="Picture 4">
            <a:extLst>
              <a:ext uri="{FF2B5EF4-FFF2-40B4-BE49-F238E27FC236}">
                <a16:creationId xmlns:a16="http://schemas.microsoft.com/office/drawing/2014/main" id="{DF0D2BC7-C9B9-43C0-B3DD-BEFC39074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0" t="13094" r="17429" b="23949"/>
          <a:stretch>
            <a:fillRect/>
          </a:stretch>
        </p:blipFill>
        <p:spPr bwMode="auto">
          <a:xfrm>
            <a:off x="3436938" y="1143000"/>
            <a:ext cx="4945062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87B5D8D-6218-43F7-B552-6B129C9610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90"/>
    </mc:Choice>
    <mc:Fallback>
      <p:transition spd="slow" advTm="16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5B6E9FCE-40E7-4807-AB26-DAED2119A8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MIMD - Overview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C4ADCDBC-2080-4533-914E-9FE220B3F5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General purpose processors</a:t>
            </a:r>
          </a:p>
          <a:p>
            <a:r>
              <a:rPr lang="en-US" altLang="en-US"/>
              <a:t>Each can process all instructions necessary</a:t>
            </a:r>
          </a:p>
          <a:p>
            <a:r>
              <a:rPr lang="en-US" altLang="en-US"/>
              <a:t>Further classified by method of processor communication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99A6ABD-1FD5-4FA4-A748-4B159C666F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38"/>
    </mc:Choice>
    <mc:Fallback>
      <p:transition spd="slow" advTm="28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1B47E51D-CEC7-4F71-986B-696712934A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Tightly Coupled - SMP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C9D6FF18-3065-4687-9A61-39D11D8E2D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Processors share memory</a:t>
            </a:r>
          </a:p>
          <a:p>
            <a:r>
              <a:rPr lang="en-US" altLang="en-US"/>
              <a:t>Communicate via that shared memory</a:t>
            </a:r>
          </a:p>
          <a:p>
            <a:r>
              <a:rPr lang="en-US" altLang="en-US"/>
              <a:t>Symmetric Multiprocessor (SMP)</a:t>
            </a:r>
          </a:p>
          <a:p>
            <a:pPr lvl="1"/>
            <a:r>
              <a:rPr lang="en-US" altLang="en-US"/>
              <a:t>Share single memory or pool</a:t>
            </a:r>
          </a:p>
          <a:p>
            <a:pPr lvl="1"/>
            <a:r>
              <a:rPr lang="en-US" altLang="en-US"/>
              <a:t>Shared bus to access memory</a:t>
            </a:r>
          </a:p>
          <a:p>
            <a:pPr lvl="1"/>
            <a:r>
              <a:rPr lang="en-US" altLang="en-US"/>
              <a:t>Memory access time to given area of memory is approximately the same for each processor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28D0658-3421-4DA2-90FC-4933384844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51"/>
    </mc:Choice>
    <mc:Fallback>
      <p:transition spd="slow" advTm="37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412427"/>
      </a:dk2>
      <a:lt2>
        <a:srgbClr val="E2E8E8"/>
      </a:lt2>
      <a:accent1>
        <a:srgbClr val="C6969A"/>
      </a:accent1>
      <a:accent2>
        <a:srgbClr val="BA937F"/>
      </a:accent2>
      <a:accent3>
        <a:srgbClr val="ADA383"/>
      </a:accent3>
      <a:accent4>
        <a:srgbClr val="9FA973"/>
      </a:accent4>
      <a:accent5>
        <a:srgbClr val="92AB81"/>
      </a:accent5>
      <a:accent6>
        <a:srgbClr val="78B079"/>
      </a:accent6>
      <a:hlink>
        <a:srgbClr val="568E8A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2713</Words>
  <Application>Microsoft Office PowerPoint</Application>
  <PresentationFormat>Widescreen</PresentationFormat>
  <Paragraphs>509</Paragraphs>
  <Slides>76</Slides>
  <Notes>34</Notes>
  <HiddenSlides>0</HiddenSlides>
  <MMClips>76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Calibri</vt:lpstr>
      <vt:lpstr>Century Gothic</vt:lpstr>
      <vt:lpstr>Elephant</vt:lpstr>
      <vt:lpstr>BrushVTI</vt:lpstr>
      <vt:lpstr>Parallel Processing</vt:lpstr>
      <vt:lpstr>Multiple Processor Organization</vt:lpstr>
      <vt:lpstr>Single Instruction, Single Data Stream - SISD</vt:lpstr>
      <vt:lpstr>Single Instruction, Multiple Data Stream - SIMD</vt:lpstr>
      <vt:lpstr>Multiple Instruction, Single Data Stream - MISD</vt:lpstr>
      <vt:lpstr>Multiple Instruction, Multiple Data Stream- MIMD</vt:lpstr>
      <vt:lpstr>Taxonomy of Parallel Processor Architectures</vt:lpstr>
      <vt:lpstr>MIMD - Overview</vt:lpstr>
      <vt:lpstr>Tightly Coupled - SMP</vt:lpstr>
      <vt:lpstr>Tightly Coupled - NUMA</vt:lpstr>
      <vt:lpstr>Loosely Coupled - Clusters</vt:lpstr>
      <vt:lpstr>Parallel Organizations - SISD</vt:lpstr>
      <vt:lpstr>Parallel Organizations - SIMD</vt:lpstr>
      <vt:lpstr>Parallel Organizations - MIMD Shared Memory</vt:lpstr>
      <vt:lpstr>Parallel Organizations - MIMD Distributed Memory</vt:lpstr>
      <vt:lpstr>Symmetric Multiprocessors</vt:lpstr>
      <vt:lpstr>Multiprogramming and Multiprocessing</vt:lpstr>
      <vt:lpstr>SMP Advantages</vt:lpstr>
      <vt:lpstr>Block Diagram of Tightly Coupled Multiprocessor</vt:lpstr>
      <vt:lpstr>Organization Classification</vt:lpstr>
      <vt:lpstr>Time Shared Bus</vt:lpstr>
      <vt:lpstr>Symmetric Multiprocessor Organization</vt:lpstr>
      <vt:lpstr>Time Share Bus - Advantages</vt:lpstr>
      <vt:lpstr>Time Share Bus - Disadvantage</vt:lpstr>
      <vt:lpstr>Operating System Issues</vt:lpstr>
      <vt:lpstr>A Mainframe SMP IBM zSeries</vt:lpstr>
      <vt:lpstr>IBM z990  Multiprocessor  Structure</vt:lpstr>
      <vt:lpstr>Cache Coherence and  MESI Protocol</vt:lpstr>
      <vt:lpstr>Software Solutions</vt:lpstr>
      <vt:lpstr>Hardware Solution</vt:lpstr>
      <vt:lpstr>Directory Protocols</vt:lpstr>
      <vt:lpstr>Snoopy Protocols</vt:lpstr>
      <vt:lpstr>Write Invalidate</vt:lpstr>
      <vt:lpstr>Write Update</vt:lpstr>
      <vt:lpstr>MESI State Transition Diagram</vt:lpstr>
      <vt:lpstr>Increasing Performance</vt:lpstr>
      <vt:lpstr>Multithreading and Chip Multiprocessors</vt:lpstr>
      <vt:lpstr>Definitions of Threads and Processes</vt:lpstr>
      <vt:lpstr>Implicit and Explicit Multithreading</vt:lpstr>
      <vt:lpstr>Approaches to Explicit Multithreading</vt:lpstr>
      <vt:lpstr>Scalar Processor Approaches</vt:lpstr>
      <vt:lpstr>Scalar Diagrams</vt:lpstr>
      <vt:lpstr>Multiple Instruction Issue Processors (1)</vt:lpstr>
      <vt:lpstr>Multiple Instruction Issue Diagram (1)</vt:lpstr>
      <vt:lpstr>Multiple Instruction Issue Processors (2)</vt:lpstr>
      <vt:lpstr>Multiple Instruction Issue Diagram (2)</vt:lpstr>
      <vt:lpstr>Parallel, Simultaneous Execution of Multiple Threads</vt:lpstr>
      <vt:lpstr>Parallel Diagram</vt:lpstr>
      <vt:lpstr>Examples</vt:lpstr>
      <vt:lpstr>Power5 Instruction Data Flow</vt:lpstr>
      <vt:lpstr>Clusters</vt:lpstr>
      <vt:lpstr>Cluster Benefits</vt:lpstr>
      <vt:lpstr>Cluster Configurations - Standby Server, No Shared Disk</vt:lpstr>
      <vt:lpstr>Cluster Configurations -  Shared Disk</vt:lpstr>
      <vt:lpstr>Operating Systems Design Issues</vt:lpstr>
      <vt:lpstr>Parallelizing</vt:lpstr>
      <vt:lpstr>Cluster Computer Architecture</vt:lpstr>
      <vt:lpstr>Cluster Middleware</vt:lpstr>
      <vt:lpstr>Blade Servers</vt:lpstr>
      <vt:lpstr>Example 100-Gbps Ethernet Configuration for Massive Blade Server Site</vt:lpstr>
      <vt:lpstr>Cluster v. SMP</vt:lpstr>
      <vt:lpstr>Nonuniform Memory Access (NUMA)</vt:lpstr>
      <vt:lpstr>Motivation</vt:lpstr>
      <vt:lpstr>CC-NUMA Organization</vt:lpstr>
      <vt:lpstr>CC-NUMA Operation</vt:lpstr>
      <vt:lpstr>Memory Access Sequence</vt:lpstr>
      <vt:lpstr>Cache Coherence</vt:lpstr>
      <vt:lpstr>NUMA Pros &amp; Cons</vt:lpstr>
      <vt:lpstr>Vector Computation</vt:lpstr>
      <vt:lpstr>Vector Addition Example</vt:lpstr>
      <vt:lpstr>Approaches</vt:lpstr>
      <vt:lpstr>Processor Designs</vt:lpstr>
      <vt:lpstr>Approaches to  Vector  Computation</vt:lpstr>
      <vt:lpstr>Chaining</vt:lpstr>
      <vt:lpstr>Computer Organizations</vt:lpstr>
      <vt:lpstr>IBM 3090 with Vector Facility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Processing</dc:title>
  <dc:creator>Adi Wibowo</dc:creator>
  <cp:lastModifiedBy>Adi Wibowo</cp:lastModifiedBy>
  <cp:revision>2</cp:revision>
  <dcterms:created xsi:type="dcterms:W3CDTF">2020-05-18T02:56:44Z</dcterms:created>
  <dcterms:modified xsi:type="dcterms:W3CDTF">2020-05-18T04:42:23Z</dcterms:modified>
</cp:coreProperties>
</file>